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munns" initials="a" lastIdx="1" clrIdx="0">
    <p:extLst>
      <p:ext uri="{19B8F6BF-5375-455C-9EA6-DF929625EA0E}">
        <p15:presenceInfo xmlns:p15="http://schemas.microsoft.com/office/powerpoint/2012/main" userId="amunn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CCFF"/>
    <a:srgbClr val="FF99FF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441" autoAdjust="0"/>
    <p:restoredTop sz="95016" autoAdjust="0"/>
  </p:normalViewPr>
  <p:slideViewPr>
    <p:cSldViewPr snapToGrid="0" snapToObjects="1">
      <p:cViewPr>
        <p:scale>
          <a:sx n="75" d="100"/>
          <a:sy n="75" d="100"/>
        </p:scale>
        <p:origin x="612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commentAuthors" Target="commentAuthors.xml"/><Relationship Id="rId10" Type="http://schemas.openxmlformats.org/officeDocument/2006/relationships/customXml" Target="../customXml/item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1-03T21:08:44.894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5558" cy="502676"/>
          </a:xfrm>
          <a:prstGeom prst="rect">
            <a:avLst/>
          </a:prstGeom>
        </p:spPr>
        <p:txBody>
          <a:bodyPr vert="horz" lIns="92300" tIns="46150" rIns="92300" bIns="4615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8" y="0"/>
            <a:ext cx="2985558" cy="502676"/>
          </a:xfrm>
          <a:prstGeom prst="rect">
            <a:avLst/>
          </a:prstGeom>
        </p:spPr>
        <p:txBody>
          <a:bodyPr vert="horz" lIns="92300" tIns="46150" rIns="92300" bIns="4615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03300" y="1252538"/>
            <a:ext cx="4883150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300" tIns="46150" rIns="92300" bIns="4615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6" y="4821506"/>
            <a:ext cx="5511800" cy="3944868"/>
          </a:xfrm>
          <a:prstGeom prst="rect">
            <a:avLst/>
          </a:prstGeom>
        </p:spPr>
        <p:txBody>
          <a:bodyPr vert="horz" lIns="92300" tIns="46150" rIns="92300" bIns="4615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516040"/>
            <a:ext cx="2985558" cy="502675"/>
          </a:xfrm>
          <a:prstGeom prst="rect">
            <a:avLst/>
          </a:prstGeom>
        </p:spPr>
        <p:txBody>
          <a:bodyPr vert="horz" lIns="92300" tIns="46150" rIns="92300" bIns="4615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8" y="9516040"/>
            <a:ext cx="2985558" cy="502675"/>
          </a:xfrm>
          <a:prstGeom prst="rect">
            <a:avLst/>
          </a:prstGeom>
        </p:spPr>
        <p:txBody>
          <a:bodyPr vert="horz" lIns="92300" tIns="46150" rIns="92300" bIns="4615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r>
              <a:rPr lang="en-US" dirty="0"/>
              <a:t> </a:t>
            </a:r>
            <a:r>
              <a:rPr lang="en-US" dirty="0" err="1"/>
              <a:t>tol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C8F01E-995B-8848-96E4-13733EB6AAD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086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s://www.greece.com/destinations/Attica/Athens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xsbcd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271710" cy="366588"/>
          </a:xfrm>
          <a:solidFill>
            <a:schemeClr val="accent4">
              <a:lumMod val="40000"/>
              <a:lumOff val="60000"/>
            </a:schemeClr>
          </a:solidFill>
        </p:spPr>
        <p:txBody>
          <a:bodyPr numCol="1">
            <a:noAutofit/>
          </a:bodyPr>
          <a:lstStyle/>
          <a:p>
            <a:r>
              <a:rPr lang="en-US" sz="1800" b="1" dirty="0"/>
              <a:t>		</a:t>
            </a:r>
            <a:r>
              <a:rPr lang="en-US" sz="2000" b="1" dirty="0">
                <a:latin typeface="+mn-lt"/>
              </a:rPr>
              <a:t>Year 3 History – Ancient Greeks</a:t>
            </a:r>
            <a:r>
              <a:rPr lang="en-US" sz="1800" b="1" dirty="0"/>
              <a:t>		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5958332"/>
              </p:ext>
            </p:extLst>
          </p:nvPr>
        </p:nvGraphicFramePr>
        <p:xfrm>
          <a:off x="5428422" y="1501296"/>
          <a:ext cx="4282527" cy="5232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1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1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82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3714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Important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447">
                <a:tc>
                  <a:txBody>
                    <a:bodyPr/>
                    <a:lstStyle/>
                    <a:p>
                      <a:r>
                        <a:rPr lang="en-US" sz="11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ancient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Something from a very long time ago.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451">
                <a:tc>
                  <a:txBody>
                    <a:bodyPr/>
                    <a:lstStyle/>
                    <a:p>
                      <a:r>
                        <a:rPr lang="en-US" sz="11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+mn-lt"/>
                        </a:rPr>
                        <a:t>architecture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+mn-lt"/>
                        </a:rPr>
                        <a:t>The art and science of designing and creating</a:t>
                      </a:r>
                    </a:p>
                    <a:p>
                      <a:r>
                        <a:rPr lang="en-GB" sz="1100" dirty="0">
                          <a:latin typeface="+mn-lt"/>
                        </a:rPr>
                        <a:t>buildings.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2677">
                <a:tc>
                  <a:txBody>
                    <a:bodyPr/>
                    <a:lstStyle/>
                    <a:p>
                      <a:r>
                        <a:rPr lang="en-US" sz="11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civilisation 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  group of people living with well-developed rules and an organised government, often where learning, sport and arts are important.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2677">
                <a:tc>
                  <a:txBody>
                    <a:bodyPr/>
                    <a:lstStyle/>
                    <a:p>
                      <a:r>
                        <a:rPr lang="en-US" sz="11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city states 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Ancient Greece was divided into small areas around cities, each with their own governments, laws and army.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451">
                <a:tc>
                  <a:txBody>
                    <a:bodyPr/>
                    <a:lstStyle/>
                    <a:p>
                      <a:r>
                        <a:rPr lang="en-US" sz="11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democracy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Democracy is a system where the people of a country or state are involved in the way it is run.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3451">
                <a:tc>
                  <a:txBody>
                    <a:bodyPr/>
                    <a:lstStyle/>
                    <a:p>
                      <a:r>
                        <a:rPr lang="en-US" sz="11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empire 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group of countries or states that is ruled by one ruler or country.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413451">
                <a:tc>
                  <a:txBody>
                    <a:bodyPr/>
                    <a:lstStyle/>
                    <a:p>
                      <a:r>
                        <a:rPr lang="en-US" sz="11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/>
                        <a:t>legacies 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Things that live on after someone dies or after a civilisation ends.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413451">
                <a:tc>
                  <a:txBody>
                    <a:bodyPr/>
                    <a:lstStyle/>
                    <a:p>
                      <a:r>
                        <a:rPr lang="en-US" sz="11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merchant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 person who buys or sells goods in large quantities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401088">
                <a:tc>
                  <a:txBody>
                    <a:bodyPr/>
                    <a:lstStyle/>
                    <a:p>
                      <a:r>
                        <a:rPr lang="en-US" sz="1100" dirty="0"/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kumimoji="0"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seafaring </a:t>
                      </a:r>
                      <a:endParaRPr lang="en-GB" sz="11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Using the sea to trade, transport goods and people. The Ancient Greeks were  seafaring.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46617851"/>
                  </a:ext>
                </a:extLst>
              </a:tr>
              <a:tr h="582677">
                <a:tc>
                  <a:txBody>
                    <a:bodyPr/>
                    <a:lstStyle/>
                    <a:p>
                      <a:r>
                        <a:rPr lang="en-US" sz="1100" dirty="0"/>
                        <a:t>10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kumimoji="0" lang="en-GB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myth</a:t>
                      </a:r>
                      <a:endParaRPr lang="en-GB" sz="11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An ancient story told in a particular country or culture to explain extraordinary events. Often contain strange creatures and different Gods.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93177856"/>
                  </a:ext>
                </a:extLst>
              </a:tr>
              <a:tr h="377069">
                <a:tc>
                  <a:txBody>
                    <a:bodyPr/>
                    <a:lstStyle/>
                    <a:p>
                      <a:r>
                        <a:rPr lang="en-US" sz="1100" dirty="0"/>
                        <a:t>11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source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Information and objects that  help us understand about the past.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98087666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67044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1146DF9-379D-4619-A4F2-EA0272DF9DB7}"/>
              </a:ext>
            </a:extLst>
          </p:cNvPr>
          <p:cNvSpPr txBox="1"/>
          <p:nvPr/>
        </p:nvSpPr>
        <p:spPr>
          <a:xfrm>
            <a:off x="109378" y="1533257"/>
            <a:ext cx="2006188" cy="646331"/>
          </a:xfrm>
          <a:prstGeom prst="rect">
            <a:avLst/>
          </a:prstGeom>
          <a:solidFill>
            <a:srgbClr val="CC00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What You Should Know Already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8D5381-61A8-49E2-BB1A-84F08969C819}"/>
              </a:ext>
            </a:extLst>
          </p:cNvPr>
          <p:cNvSpPr txBox="1"/>
          <p:nvPr/>
        </p:nvSpPr>
        <p:spPr>
          <a:xfrm>
            <a:off x="136265" y="2262993"/>
            <a:ext cx="1979301" cy="1869743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050" dirty="0"/>
              <a:t> Greece is a country in the continent of Europe.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050" dirty="0"/>
              <a:t>The climate of Greece is slightly different to UK – warmer and drier.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050" dirty="0"/>
              <a:t>I am beginning to find information using the internet, digital maps, atlases and books.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050" dirty="0"/>
              <a:t>BC means Before Christ and AD means Anno Domini.</a:t>
            </a: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0DFA8E7A-6794-48E1-92D1-58913B51EF5E}"/>
              </a:ext>
            </a:extLst>
          </p:cNvPr>
          <p:cNvGrpSpPr/>
          <p:nvPr/>
        </p:nvGrpSpPr>
        <p:grpSpPr>
          <a:xfrm>
            <a:off x="109378" y="367044"/>
            <a:ext cx="9596841" cy="1035285"/>
            <a:chOff x="109378" y="294688"/>
            <a:chExt cx="9596841" cy="1150776"/>
          </a:xfrm>
          <a:solidFill>
            <a:schemeClr val="bg1"/>
          </a:solidFill>
        </p:grpSpPr>
        <p:sp>
          <p:nvSpPr>
            <p:cNvPr id="81" name="Text Box 2">
              <a:extLst>
                <a:ext uri="{FF2B5EF4-FFF2-40B4-BE49-F238E27FC236}">
                  <a16:creationId xmlns:a16="http://schemas.microsoft.com/office/drawing/2014/main" id="{5DFFAA9C-0669-487C-A44D-8D2C129B31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20520" y="1021406"/>
              <a:ext cx="631001" cy="348343"/>
            </a:xfrm>
            <a:prstGeom prst="rect">
              <a:avLst/>
            </a:prstGeom>
            <a:grp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Ancient Egyptians</a:t>
              </a:r>
            </a:p>
          </p:txBody>
        </p:sp>
        <p:sp>
          <p:nvSpPr>
            <p:cNvPr id="82" name="Text Box 2">
              <a:extLst>
                <a:ext uri="{FF2B5EF4-FFF2-40B4-BE49-F238E27FC236}">
                  <a16:creationId xmlns:a16="http://schemas.microsoft.com/office/drawing/2014/main" id="{54170276-209E-4C3B-868D-9431546C29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3670" y="1017854"/>
              <a:ext cx="492760" cy="349250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Bronze Age</a:t>
              </a:r>
            </a:p>
          </p:txBody>
        </p:sp>
        <p:sp>
          <p:nvSpPr>
            <p:cNvPr id="83" name="Text Box 2">
              <a:extLst>
                <a:ext uri="{FF2B5EF4-FFF2-40B4-BE49-F238E27FC236}">
                  <a16:creationId xmlns:a16="http://schemas.microsoft.com/office/drawing/2014/main" id="{532526A7-DFA4-4472-8843-CA293805A2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636" y="367566"/>
              <a:ext cx="492760" cy="349250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3,300 BC</a:t>
              </a:r>
            </a:p>
          </p:txBody>
        </p:sp>
        <p:sp>
          <p:nvSpPr>
            <p:cNvPr id="84" name="Text Box 2">
              <a:extLst>
                <a:ext uri="{FF2B5EF4-FFF2-40B4-BE49-F238E27FC236}">
                  <a16:creationId xmlns:a16="http://schemas.microsoft.com/office/drawing/2014/main" id="{D663081A-54CB-4D90-9255-BEE30E64A9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76322" y="412994"/>
              <a:ext cx="492760" cy="263830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800 BC</a:t>
              </a:r>
            </a:p>
          </p:txBody>
        </p:sp>
        <p:sp>
          <p:nvSpPr>
            <p:cNvPr id="85" name="Text Box 2">
              <a:extLst>
                <a:ext uri="{FF2B5EF4-FFF2-40B4-BE49-F238E27FC236}">
                  <a16:creationId xmlns:a16="http://schemas.microsoft.com/office/drawing/2014/main" id="{75AC5538-A31B-40A7-B3FB-EB583788F4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25204" y="1034824"/>
              <a:ext cx="457801" cy="349250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Iron Age</a:t>
              </a:r>
            </a:p>
          </p:txBody>
        </p: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71EC2ED4-B798-4A2D-8AAF-1CBE82305857}"/>
                </a:ext>
              </a:extLst>
            </p:cNvPr>
            <p:cNvGrpSpPr/>
            <p:nvPr/>
          </p:nvGrpSpPr>
          <p:grpSpPr>
            <a:xfrm>
              <a:off x="109378" y="294688"/>
              <a:ext cx="9596841" cy="1150776"/>
              <a:chOff x="84911" y="190344"/>
              <a:chExt cx="9596841" cy="1150776"/>
            </a:xfrm>
            <a:grpFill/>
          </p:grpSpPr>
          <p:cxnSp>
            <p:nvCxnSpPr>
              <p:cNvPr id="120" name="Straight Connector 119">
                <a:extLst>
                  <a:ext uri="{FF2B5EF4-FFF2-40B4-BE49-F238E27FC236}">
                    <a16:creationId xmlns:a16="http://schemas.microsoft.com/office/drawing/2014/main" id="{0DC37700-4E42-44CE-9038-D365F47687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9966" y="818606"/>
                <a:ext cx="9204960" cy="0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>
                <a:extLst>
                  <a:ext uri="{FF2B5EF4-FFF2-40B4-BE49-F238E27FC236}">
                    <a16:creationId xmlns:a16="http://schemas.microsoft.com/office/drawing/2014/main" id="{15F50F75-ABB1-49C2-AC6A-A16FF41FCAA4}"/>
                  </a:ext>
                </a:extLst>
              </p:cNvPr>
              <p:cNvCxnSpPr/>
              <p:nvPr/>
            </p:nvCxnSpPr>
            <p:spPr>
              <a:xfrm>
                <a:off x="9474926" y="628805"/>
                <a:ext cx="0" cy="348343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2" name="Rectangle 121">
                <a:extLst>
                  <a:ext uri="{FF2B5EF4-FFF2-40B4-BE49-F238E27FC236}">
                    <a16:creationId xmlns:a16="http://schemas.microsoft.com/office/drawing/2014/main" id="{25C46675-0C5F-40FA-BC5E-49C2329B6320}"/>
                  </a:ext>
                </a:extLst>
              </p:cNvPr>
              <p:cNvSpPr/>
              <p:nvPr/>
            </p:nvSpPr>
            <p:spPr>
              <a:xfrm>
                <a:off x="9231086" y="280462"/>
                <a:ext cx="413653" cy="348343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900" dirty="0">
                    <a:solidFill>
                      <a:schemeClr val="tx1"/>
                    </a:solidFill>
                  </a:rPr>
                  <a:t>Now</a:t>
                </a:r>
              </a:p>
            </p:txBody>
          </p:sp>
          <p:cxnSp>
            <p:nvCxnSpPr>
              <p:cNvPr id="123" name="Straight Connector 122">
                <a:extLst>
                  <a:ext uri="{FF2B5EF4-FFF2-40B4-BE49-F238E27FC236}">
                    <a16:creationId xmlns:a16="http://schemas.microsoft.com/office/drawing/2014/main" id="{EC79E09A-1871-4790-83FA-8221E920934B}"/>
                  </a:ext>
                </a:extLst>
              </p:cNvPr>
              <p:cNvCxnSpPr/>
              <p:nvPr/>
            </p:nvCxnSpPr>
            <p:spPr>
              <a:xfrm>
                <a:off x="269966" y="653143"/>
                <a:ext cx="0" cy="348343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B391D272-8FE0-4B72-B51C-6D1E821090A0}"/>
                  </a:ext>
                </a:extLst>
              </p:cNvPr>
              <p:cNvSpPr/>
              <p:nvPr/>
            </p:nvSpPr>
            <p:spPr>
              <a:xfrm>
                <a:off x="9268099" y="984070"/>
                <a:ext cx="413653" cy="348343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</a:rPr>
                  <a:t>Me!</a:t>
                </a:r>
              </a:p>
            </p:txBody>
          </p:sp>
          <p:sp>
            <p:nvSpPr>
              <p:cNvPr id="125" name="Text Box 2">
                <a:extLst>
                  <a:ext uri="{FF2B5EF4-FFF2-40B4-BE49-F238E27FC236}">
                    <a16:creationId xmlns:a16="http://schemas.microsoft.com/office/drawing/2014/main" id="{BE804C57-E69F-4C67-A03B-C32A1ACA1D8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16405" y="975361"/>
                <a:ext cx="481881" cy="365759"/>
              </a:xfrm>
              <a:prstGeom prst="rect">
                <a:avLst/>
              </a:prstGeom>
              <a:grp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World War II</a:t>
                </a:r>
                <a:endParaRPr lang="en-GB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6" name="Text Box 2">
                <a:extLst>
                  <a:ext uri="{FF2B5EF4-FFF2-40B4-BE49-F238E27FC236}">
                    <a16:creationId xmlns:a16="http://schemas.microsoft.com/office/drawing/2014/main" id="{6E4CB99D-4485-4E19-B375-8393D7842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16406" y="190344"/>
                <a:ext cx="492760" cy="481304"/>
              </a:xfrm>
              <a:prstGeom prst="rect">
                <a:avLst/>
              </a:prstGeom>
              <a:grp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1939 to 1945</a:t>
                </a:r>
                <a:endParaRPr lang="en-GB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27" name="Straight Connector 126">
                <a:extLst>
                  <a:ext uri="{FF2B5EF4-FFF2-40B4-BE49-F238E27FC236}">
                    <a16:creationId xmlns:a16="http://schemas.microsoft.com/office/drawing/2014/main" id="{8F3DB08A-C9D0-4555-B8C4-7A9C53F8DBEE}"/>
                  </a:ext>
                </a:extLst>
              </p:cNvPr>
              <p:cNvCxnSpPr>
                <a:cxnSpLocks/>
                <a:stCxn id="126" idx="2"/>
              </p:cNvCxnSpPr>
              <p:nvPr/>
            </p:nvCxnSpPr>
            <p:spPr>
              <a:xfrm flipH="1">
                <a:off x="8847554" y="671648"/>
                <a:ext cx="15232" cy="301083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8" name="Text Box 2">
                <a:extLst>
                  <a:ext uri="{FF2B5EF4-FFF2-40B4-BE49-F238E27FC236}">
                    <a16:creationId xmlns:a16="http://schemas.microsoft.com/office/drawing/2014/main" id="{4C123187-58B2-4C2F-A3F1-DDA35BD9901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4911" y="303893"/>
                <a:ext cx="568232" cy="349250"/>
              </a:xfrm>
              <a:prstGeom prst="rect">
                <a:avLst/>
              </a:prstGeom>
              <a:grp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15000 to 3000 BC</a:t>
                </a:r>
              </a:p>
            </p:txBody>
          </p:sp>
          <p:sp>
            <p:nvSpPr>
              <p:cNvPr id="129" name="Text Box 2">
                <a:extLst>
                  <a:ext uri="{FF2B5EF4-FFF2-40B4-BE49-F238E27FC236}">
                    <a16:creationId xmlns:a16="http://schemas.microsoft.com/office/drawing/2014/main" id="{4441B7E8-90C9-4E18-968A-2B14782A37D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28588" y="353453"/>
                <a:ext cx="396224" cy="349250"/>
              </a:xfrm>
              <a:prstGeom prst="rect">
                <a:avLst/>
              </a:prstGeom>
              <a:grp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3100 BC</a:t>
                </a:r>
              </a:p>
            </p:txBody>
          </p:sp>
          <p:sp>
            <p:nvSpPr>
              <p:cNvPr id="130" name="Text Box 2">
                <a:extLst>
                  <a:ext uri="{FF2B5EF4-FFF2-40B4-BE49-F238E27FC236}">
                    <a16:creationId xmlns:a16="http://schemas.microsoft.com/office/drawing/2014/main" id="{9EE92F93-C0D6-477B-9105-A0369F32A5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4911" y="984888"/>
                <a:ext cx="568232" cy="349250"/>
              </a:xfrm>
              <a:prstGeom prst="rect">
                <a:avLst/>
              </a:prstGeom>
              <a:grp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Stone Age</a:t>
                </a:r>
              </a:p>
            </p:txBody>
          </p:sp>
        </p:grp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BB9F55D-3B42-4924-8487-185DE444A918}"/>
                </a:ext>
              </a:extLst>
            </p:cNvPr>
            <p:cNvCxnSpPr>
              <a:cxnSpLocks/>
            </p:cNvCxnSpPr>
            <p:nvPr/>
          </p:nvCxnSpPr>
          <p:spPr>
            <a:xfrm>
              <a:off x="2804681" y="756150"/>
              <a:ext cx="0" cy="278674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DD01348E-9AA6-42A3-90C2-E2CE13E2370A}"/>
                </a:ext>
              </a:extLst>
            </p:cNvPr>
            <p:cNvCxnSpPr/>
            <p:nvPr/>
          </p:nvCxnSpPr>
          <p:spPr>
            <a:xfrm>
              <a:off x="1021874" y="701185"/>
              <a:ext cx="0" cy="348343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15FCFA0E-358A-4FFD-8360-E70CEB1F1E39}"/>
                </a:ext>
              </a:extLst>
            </p:cNvPr>
            <p:cNvCxnSpPr>
              <a:cxnSpLocks/>
            </p:cNvCxnSpPr>
            <p:nvPr/>
          </p:nvCxnSpPr>
          <p:spPr>
            <a:xfrm>
              <a:off x="2254104" y="672922"/>
              <a:ext cx="0" cy="356357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0FDB18E1-C488-4582-94A5-605D8D754264}"/>
                </a:ext>
              </a:extLst>
            </p:cNvPr>
            <p:cNvCxnSpPr/>
            <p:nvPr/>
          </p:nvCxnSpPr>
          <p:spPr>
            <a:xfrm>
              <a:off x="3465913" y="730827"/>
              <a:ext cx="0" cy="348343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310008A7-A899-43B7-A7AF-88D396EFA6D4}"/>
                </a:ext>
              </a:extLst>
            </p:cNvPr>
            <p:cNvSpPr/>
            <p:nvPr/>
          </p:nvSpPr>
          <p:spPr>
            <a:xfrm>
              <a:off x="2604868" y="1038388"/>
              <a:ext cx="521948" cy="342122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Ancient Greeks</a:t>
              </a: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47B2443E-4A0C-4095-9DAD-2A9766D67BA7}"/>
                </a:ext>
              </a:extLst>
            </p:cNvPr>
            <p:cNvSpPr/>
            <p:nvPr/>
          </p:nvSpPr>
          <p:spPr>
            <a:xfrm>
              <a:off x="2618177" y="390411"/>
              <a:ext cx="413653" cy="348343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700 BC</a:t>
              </a: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56725A19-0BCE-43B2-91F4-DD5CC2D035D1}"/>
                </a:ext>
              </a:extLst>
            </p:cNvPr>
            <p:cNvSpPr/>
            <p:nvPr/>
          </p:nvSpPr>
          <p:spPr>
            <a:xfrm>
              <a:off x="3199083" y="365719"/>
              <a:ext cx="483969" cy="34834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00" dirty="0">
                  <a:solidFill>
                    <a:schemeClr val="tx1"/>
                  </a:solidFill>
                </a:rPr>
                <a:t>43 AD</a:t>
              </a: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A571DA99-C077-4BFE-BAE4-0583D5666A5E}"/>
                </a:ext>
              </a:extLst>
            </p:cNvPr>
            <p:cNvSpPr/>
            <p:nvPr/>
          </p:nvSpPr>
          <p:spPr>
            <a:xfrm>
              <a:off x="3227289" y="1042421"/>
              <a:ext cx="521948" cy="34834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Roman Britain</a:t>
              </a: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654CC3D5-8BC5-482A-9885-4C623962F0B7}"/>
                </a:ext>
              </a:extLst>
            </p:cNvPr>
            <p:cNvSpPr/>
            <p:nvPr/>
          </p:nvSpPr>
          <p:spPr>
            <a:xfrm>
              <a:off x="5020397" y="1008826"/>
              <a:ext cx="625562" cy="37510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Benin Kingdom formed.</a:t>
              </a:r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8ECAC703-7216-4A96-9E6A-926940F342FA}"/>
                </a:ext>
              </a:extLst>
            </p:cNvPr>
            <p:cNvCxnSpPr/>
            <p:nvPr/>
          </p:nvCxnSpPr>
          <p:spPr>
            <a:xfrm>
              <a:off x="4008542" y="730827"/>
              <a:ext cx="0" cy="348343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6832A9FA-6D02-4D10-B6FF-E70CB388CE38}"/>
                </a:ext>
              </a:extLst>
            </p:cNvPr>
            <p:cNvCxnSpPr/>
            <p:nvPr/>
          </p:nvCxnSpPr>
          <p:spPr>
            <a:xfrm>
              <a:off x="4609765" y="701967"/>
              <a:ext cx="0" cy="348343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2860B32E-7EF7-4A72-BFCB-73F453FBA172}"/>
                </a:ext>
              </a:extLst>
            </p:cNvPr>
            <p:cNvCxnSpPr>
              <a:cxnSpLocks/>
              <a:endCxn id="95" idx="0"/>
            </p:cNvCxnSpPr>
            <p:nvPr/>
          </p:nvCxnSpPr>
          <p:spPr>
            <a:xfrm>
              <a:off x="5333178" y="684819"/>
              <a:ext cx="0" cy="324007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7DA1804A-D10B-49DD-8038-E2F802C587D9}"/>
                </a:ext>
              </a:extLst>
            </p:cNvPr>
            <p:cNvSpPr/>
            <p:nvPr/>
          </p:nvSpPr>
          <p:spPr>
            <a:xfrm>
              <a:off x="3825860" y="1042421"/>
              <a:ext cx="481881" cy="34834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Anglo Saxons</a:t>
              </a: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804F4055-727A-41EB-83AC-59B19D713DA7}"/>
                </a:ext>
              </a:extLst>
            </p:cNvPr>
            <p:cNvSpPr/>
            <p:nvPr/>
          </p:nvSpPr>
          <p:spPr>
            <a:xfrm>
              <a:off x="4385181" y="371605"/>
              <a:ext cx="413653" cy="34834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793 AD</a:t>
              </a: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166A0214-3905-4EB0-98E1-4486503B854E}"/>
                </a:ext>
              </a:extLst>
            </p:cNvPr>
            <p:cNvSpPr/>
            <p:nvPr/>
          </p:nvSpPr>
          <p:spPr>
            <a:xfrm>
              <a:off x="5074823" y="369336"/>
              <a:ext cx="413653" cy="34834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900 AD</a:t>
              </a: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CCAB1393-C87E-4DBC-997E-FA969952AA36}"/>
                </a:ext>
              </a:extLst>
            </p:cNvPr>
            <p:cNvSpPr/>
            <p:nvPr/>
          </p:nvSpPr>
          <p:spPr>
            <a:xfrm>
              <a:off x="4384364" y="1036234"/>
              <a:ext cx="552829" cy="34834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Vikings</a:t>
              </a: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40DB2941-08AF-476E-BE59-A15254DC1D94}"/>
                </a:ext>
              </a:extLst>
            </p:cNvPr>
            <p:cNvSpPr/>
            <p:nvPr/>
          </p:nvSpPr>
          <p:spPr>
            <a:xfrm>
              <a:off x="3801715" y="379430"/>
              <a:ext cx="413653" cy="34834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410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AD</a:t>
              </a:r>
            </a:p>
          </p:txBody>
        </p: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49B29315-4A94-482F-A4C3-57CBD35EEE47}"/>
                </a:ext>
              </a:extLst>
            </p:cNvPr>
            <p:cNvCxnSpPr/>
            <p:nvPr/>
          </p:nvCxnSpPr>
          <p:spPr>
            <a:xfrm>
              <a:off x="7077148" y="707007"/>
              <a:ext cx="0" cy="348343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C771BFC6-99C0-4094-A34C-9699B293AC94}"/>
                </a:ext>
              </a:extLst>
            </p:cNvPr>
            <p:cNvCxnSpPr/>
            <p:nvPr/>
          </p:nvCxnSpPr>
          <p:spPr>
            <a:xfrm>
              <a:off x="6014551" y="725824"/>
              <a:ext cx="0" cy="348343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F0EADBB1-2D17-486C-83AF-220404DAD18B}"/>
                </a:ext>
              </a:extLst>
            </p:cNvPr>
            <p:cNvSpPr/>
            <p:nvPr/>
          </p:nvSpPr>
          <p:spPr>
            <a:xfrm>
              <a:off x="6309979" y="1007799"/>
              <a:ext cx="407716" cy="38445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" b="1" dirty="0">
                  <a:solidFill>
                    <a:schemeClr val="tx1"/>
                  </a:solidFill>
                </a:rPr>
                <a:t>Tudors</a:t>
              </a: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E08FCC32-30D9-4207-AE6F-919A4E42F841}"/>
                </a:ext>
              </a:extLst>
            </p:cNvPr>
            <p:cNvSpPr/>
            <p:nvPr/>
          </p:nvSpPr>
          <p:spPr>
            <a:xfrm>
              <a:off x="6265058" y="393027"/>
              <a:ext cx="428558" cy="34834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1485 AD</a:t>
              </a: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B1CBB95E-B4FE-407A-9BC3-BEF542F0294E}"/>
                </a:ext>
              </a:extLst>
            </p:cNvPr>
            <p:cNvSpPr/>
            <p:nvPr/>
          </p:nvSpPr>
          <p:spPr>
            <a:xfrm>
              <a:off x="6765488" y="1006311"/>
              <a:ext cx="574179" cy="38445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Great Fire of London</a:t>
              </a: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A4795D2A-7813-4F95-92C8-0AB1A6A4BB59}"/>
                </a:ext>
              </a:extLst>
            </p:cNvPr>
            <p:cNvSpPr/>
            <p:nvPr/>
          </p:nvSpPr>
          <p:spPr>
            <a:xfrm>
              <a:off x="6870322" y="390411"/>
              <a:ext cx="413653" cy="34834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1666 AD</a:t>
              </a: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F403077E-0D01-4751-9F97-5D306DB96D25}"/>
                </a:ext>
              </a:extLst>
            </p:cNvPr>
            <p:cNvSpPr/>
            <p:nvPr/>
          </p:nvSpPr>
          <p:spPr>
            <a:xfrm>
              <a:off x="5690879" y="1057718"/>
              <a:ext cx="574179" cy="32621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Normans</a:t>
              </a: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24107529-4D9B-407E-AF47-6B88A224F377}"/>
                </a:ext>
              </a:extLst>
            </p:cNvPr>
            <p:cNvSpPr/>
            <p:nvPr/>
          </p:nvSpPr>
          <p:spPr>
            <a:xfrm>
              <a:off x="5746817" y="414230"/>
              <a:ext cx="422060" cy="34834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1066AD</a:t>
              </a: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73FB901A-52F2-4460-800C-EA7A6F91C0AD}"/>
                </a:ext>
              </a:extLst>
            </p:cNvPr>
            <p:cNvSpPr/>
            <p:nvPr/>
          </p:nvSpPr>
          <p:spPr>
            <a:xfrm>
              <a:off x="7383729" y="1011961"/>
              <a:ext cx="654737" cy="34834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Victorians</a:t>
              </a: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549B2569-157A-44CE-98D8-94984E7C7575}"/>
                </a:ext>
              </a:extLst>
            </p:cNvPr>
            <p:cNvSpPr/>
            <p:nvPr/>
          </p:nvSpPr>
          <p:spPr>
            <a:xfrm>
              <a:off x="7493077" y="372279"/>
              <a:ext cx="400100" cy="348343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1837 AD</a:t>
              </a: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F187A524-80CD-4378-BD3E-A4709955E03C}"/>
                </a:ext>
              </a:extLst>
            </p:cNvPr>
            <p:cNvSpPr/>
            <p:nvPr/>
          </p:nvSpPr>
          <p:spPr>
            <a:xfrm>
              <a:off x="8115233" y="341948"/>
              <a:ext cx="413653" cy="434044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1914  to 1918</a:t>
              </a:r>
            </a:p>
          </p:txBody>
        </p: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464DE8B5-5C62-4E44-BD94-0C67BA5477AC}"/>
                </a:ext>
              </a:extLst>
            </p:cNvPr>
            <p:cNvCxnSpPr>
              <a:cxnSpLocks/>
              <a:endCxn id="106" idx="0"/>
            </p:cNvCxnSpPr>
            <p:nvPr/>
          </p:nvCxnSpPr>
          <p:spPr>
            <a:xfrm>
              <a:off x="6513837" y="702094"/>
              <a:ext cx="0" cy="30570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5D5F3C41-C512-49F7-A2F2-F6C5AD2C855C}"/>
                </a:ext>
              </a:extLst>
            </p:cNvPr>
            <p:cNvCxnSpPr>
              <a:cxnSpLocks/>
              <a:endCxn id="112" idx="0"/>
            </p:cNvCxnSpPr>
            <p:nvPr/>
          </p:nvCxnSpPr>
          <p:spPr>
            <a:xfrm flipH="1">
              <a:off x="7711098" y="728192"/>
              <a:ext cx="14258" cy="283769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6C916F2D-E4F3-4EC1-9ADF-FBECFBB149C1}"/>
                </a:ext>
              </a:extLst>
            </p:cNvPr>
            <p:cNvCxnSpPr/>
            <p:nvPr/>
          </p:nvCxnSpPr>
          <p:spPr>
            <a:xfrm>
              <a:off x="8314235" y="726431"/>
              <a:ext cx="0" cy="348343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 Box 2">
              <a:extLst>
                <a:ext uri="{FF2B5EF4-FFF2-40B4-BE49-F238E27FC236}">
                  <a16:creationId xmlns:a16="http://schemas.microsoft.com/office/drawing/2014/main" id="{A1BAE580-D69C-4C39-A0F7-85E06863DD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94630" y="1018170"/>
              <a:ext cx="481881" cy="365759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World War I</a:t>
              </a:r>
              <a:endPara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E3177FFC-BAF4-4F19-A5C9-331D62A749DC}"/>
                </a:ext>
              </a:extLst>
            </p:cNvPr>
            <p:cNvCxnSpPr>
              <a:cxnSpLocks/>
              <a:endCxn id="81" idx="0"/>
            </p:cNvCxnSpPr>
            <p:nvPr/>
          </p:nvCxnSpPr>
          <p:spPr>
            <a:xfrm flipH="1">
              <a:off x="1636021" y="793777"/>
              <a:ext cx="5292" cy="227629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DF510A20-D31D-4AAF-A11E-3E668BEB8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8973" y="15593"/>
            <a:ext cx="388020" cy="350995"/>
          </a:xfrm>
          <a:prstGeom prst="rect">
            <a:avLst/>
          </a:prstGeom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id="{76CCD357-6CED-91F9-B61A-3B6518093167}"/>
              </a:ext>
            </a:extLst>
          </p:cNvPr>
          <p:cNvSpPr txBox="1"/>
          <p:nvPr/>
        </p:nvSpPr>
        <p:spPr>
          <a:xfrm>
            <a:off x="2443347" y="4134144"/>
            <a:ext cx="286971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 This is the 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Theatre of Dionysus in </a:t>
            </a:r>
            <a:r>
              <a:rPr lang="en-GB" sz="1200" b="0" i="0" u="none" strike="noStrike" dirty="0">
                <a:solidFill>
                  <a:srgbClr val="147AA1"/>
                </a:solidFill>
                <a:effectLst/>
                <a:latin typeface="open sans" panose="020B0606030504020204" pitchFamily="34" charset="0"/>
                <a:hlinkClick r:id="rId4" tooltip="Athens"/>
              </a:rPr>
              <a:t>Athens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It was probably built during the 6th century BC, </a:t>
            </a:r>
            <a:r>
              <a:rPr lang="en-GB" sz="1200" dirty="0"/>
              <a:t>The word 'theatre' is Greek. Most modern theatres follow the Greek plan/design. Theatre and music were important to ancient Greeks.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5396B30-6960-193C-EC04-3848754241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3347" y="5334474"/>
            <a:ext cx="2861016" cy="146963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AEA4CEA-3169-9B56-BDA7-456D817757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0928" y="1487825"/>
            <a:ext cx="3036617" cy="2591057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59FD666D-61A1-EA93-146B-ECCE5C05D363}"/>
              </a:ext>
            </a:extLst>
          </p:cNvPr>
          <p:cNvSpPr txBox="1"/>
          <p:nvPr/>
        </p:nvSpPr>
        <p:spPr>
          <a:xfrm>
            <a:off x="100400" y="5603777"/>
            <a:ext cx="2218888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b="0" i="0" dirty="0">
                <a:effectLst/>
              </a:rPr>
              <a:t>The Parthenon is an ancient Greek temple in the city of Athens. It is  dedicated to the goddess Athena, the Goddess of Wisdom. It was completed in 432 BC.</a:t>
            </a:r>
            <a:endParaRPr lang="en-GB" sz="1200" dirty="0"/>
          </a:p>
        </p:txBody>
      </p:sp>
      <p:pic>
        <p:nvPicPr>
          <p:cNvPr id="1026" name="Picture 2" descr="Parthenon - Wikipedia">
            <a:extLst>
              <a:ext uri="{FF2B5EF4-FFF2-40B4-BE49-F238E27FC236}">
                <a16:creationId xmlns:a16="http://schemas.microsoft.com/office/drawing/2014/main" id="{1DECAD10-6786-CA58-0DFA-75D87A12B3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80" t="10622" r="7380" b="26184"/>
          <a:stretch/>
        </p:blipFill>
        <p:spPr bwMode="auto">
          <a:xfrm>
            <a:off x="-97104" y="4186266"/>
            <a:ext cx="2446037" cy="138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7ACD2-E684-4676-9509-E2CA90073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19" y="101917"/>
            <a:ext cx="9435601" cy="36137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GB" sz="2200" b="1" dirty="0">
                <a:latin typeface="+mn-lt"/>
              </a:rPr>
              <a:t>Timeline</a:t>
            </a:r>
            <a:endParaRPr lang="en-GB" sz="2000" b="1" dirty="0">
              <a:latin typeface="+mn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1147985-757C-44F0-BB1D-22389F49EE87}"/>
              </a:ext>
            </a:extLst>
          </p:cNvPr>
          <p:cNvSpPr txBox="1"/>
          <p:nvPr/>
        </p:nvSpPr>
        <p:spPr>
          <a:xfrm>
            <a:off x="5562600" y="3652946"/>
            <a:ext cx="4203930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Other Sources of Information.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CAB427-87AA-4B22-829E-2128BA51F96D}"/>
              </a:ext>
            </a:extLst>
          </p:cNvPr>
          <p:cNvSpPr txBox="1"/>
          <p:nvPr/>
        </p:nvSpPr>
        <p:spPr>
          <a:xfrm>
            <a:off x="5562600" y="4068929"/>
            <a:ext cx="4203930" cy="272805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Websites</a:t>
            </a:r>
            <a:endParaRPr lang="en-GB" sz="1200" b="1" u="sng" dirty="0"/>
          </a:p>
          <a:p>
            <a:r>
              <a:rPr lang="en-GB" sz="1200" dirty="0"/>
              <a:t>1. </a:t>
            </a:r>
            <a:r>
              <a:rPr lang="en-GB" sz="1200" u="sng" dirty="0"/>
              <a:t>https://greece.mrdonn.org/geography.html</a:t>
            </a:r>
          </a:p>
          <a:p>
            <a:r>
              <a:rPr lang="en-GB" sz="1200" dirty="0"/>
              <a:t>2</a:t>
            </a:r>
            <a:r>
              <a:rPr lang="en-GB" sz="1200" u="sng" dirty="0"/>
              <a:t>. http://www.primaryhomeworkhelp.co.uk/Greece.html</a:t>
            </a:r>
          </a:p>
          <a:p>
            <a:r>
              <a:rPr lang="en-GB" sz="1200" dirty="0"/>
              <a:t>3. </a:t>
            </a:r>
            <a:r>
              <a:rPr lang="en-GB" sz="1200" u="sng" dirty="0"/>
              <a:t>https://www.bbc.co.uk/bitesize/topics/z87tn39</a:t>
            </a:r>
          </a:p>
          <a:p>
            <a:endParaRPr lang="en-GB" sz="1200" b="1" u="sng" dirty="0"/>
          </a:p>
          <a:p>
            <a:r>
              <a:rPr lang="en-GB" sz="1200" b="1" u="sng" dirty="0"/>
              <a:t>Brilliant Books: </a:t>
            </a:r>
            <a:r>
              <a:rPr lang="en-GB" sz="1200" dirty="0"/>
              <a:t>Here are some reading books that you might find interesting: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The Ancient Greek Myth Collection by Orchard Books (16 short story books) 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See Inside Ancient Greece by Ro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b Lloyd Jones.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Mission To Marathon by Geoffrey </a:t>
            </a:r>
            <a:r>
              <a:rPr lang="en-GB" sz="1200" dirty="0" err="1"/>
              <a:t>Trease</a:t>
            </a:r>
            <a:endParaRPr lang="en-GB" sz="1200" dirty="0"/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What’s Your Angle, Pythagoras? </a:t>
            </a:r>
            <a:r>
              <a:rPr lang="en-GB" sz="1200"/>
              <a:t>by Julie Ellis</a:t>
            </a:r>
            <a:endParaRPr lang="en-GB" sz="1200" dirty="0"/>
          </a:p>
          <a:p>
            <a:pPr>
              <a:lnSpc>
                <a:spcPct val="107000"/>
              </a:lnSpc>
            </a:pPr>
            <a:endParaRPr lang="en-GB" sz="1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0659" y="1651147"/>
            <a:ext cx="2525999" cy="412735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49619" y="1651147"/>
            <a:ext cx="2700779" cy="2186465"/>
            <a:chOff x="6207369" y="2464580"/>
            <a:chExt cx="2841315" cy="2179083"/>
          </a:xfrm>
        </p:grpSpPr>
        <p:sp>
          <p:nvSpPr>
            <p:cNvPr id="4" name="Rectangle 3"/>
            <p:cNvSpPr/>
            <p:nvPr/>
          </p:nvSpPr>
          <p:spPr>
            <a:xfrm>
              <a:off x="6207369" y="2833912"/>
              <a:ext cx="2841315" cy="180975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GB" sz="1400" dirty="0"/>
                <a:t>Ancient Greece was not a country. It was made up of </a:t>
              </a:r>
              <a:r>
                <a:rPr lang="en-GB" sz="1400" b="1" dirty="0">
                  <a:solidFill>
                    <a:srgbClr val="FF0000"/>
                  </a:solidFill>
                </a:rPr>
                <a:t>city states</a:t>
              </a:r>
              <a:r>
                <a:rPr lang="en-GB" sz="1400" dirty="0"/>
                <a:t>. There were often battles between these city states but sometimes they would join together against a common enemy. Important city states of ancient Greece included Athens, Corinth and Sparta. 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207370" y="2464580"/>
              <a:ext cx="2841314" cy="327332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chemeClr val="bg1"/>
                  </a:solidFill>
                </a:rPr>
                <a:t>City States</a:t>
              </a: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00103856-54F1-F31D-CF80-FD14B45CBD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780" y="463295"/>
            <a:ext cx="9545750" cy="114786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269C8F4-A995-92DC-B0F8-F843AAB7462E}"/>
              </a:ext>
            </a:extLst>
          </p:cNvPr>
          <p:cNvSpPr txBox="1"/>
          <p:nvPr/>
        </p:nvSpPr>
        <p:spPr>
          <a:xfrm>
            <a:off x="273948" y="3915040"/>
            <a:ext cx="2693740" cy="307777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Democracy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1B9EA2E-8627-397E-B4D8-01BAB3EC4F8E}"/>
              </a:ext>
            </a:extLst>
          </p:cNvPr>
          <p:cNvSpPr/>
          <p:nvPr/>
        </p:nvSpPr>
        <p:spPr>
          <a:xfrm>
            <a:off x="256657" y="4300245"/>
            <a:ext cx="2693740" cy="138499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400" dirty="0"/>
              <a:t>Around 500BC, </a:t>
            </a:r>
            <a:r>
              <a:rPr lang="en-GB" sz="1400" b="1" dirty="0">
                <a:solidFill>
                  <a:srgbClr val="FF0000"/>
                </a:solidFill>
              </a:rPr>
              <a:t>democracy</a:t>
            </a:r>
            <a:r>
              <a:rPr lang="en-GB" sz="1400" dirty="0"/>
              <a:t> was introduced to the city state of Athens. Listening to the opinions of other people and talking (debating) about issues are an important part of  democracy.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31D29967-F600-5C86-8F28-C1F5918E53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00" y="5762668"/>
            <a:ext cx="5267039" cy="101221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46E94FC3-B1EF-ABBC-509B-3333BD0BE321}"/>
              </a:ext>
            </a:extLst>
          </p:cNvPr>
          <p:cNvSpPr txBox="1"/>
          <p:nvPr/>
        </p:nvSpPr>
        <p:spPr>
          <a:xfrm>
            <a:off x="5516658" y="1622295"/>
            <a:ext cx="416856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u="sng" dirty="0">
                <a:solidFill>
                  <a:srgbClr val="FF0000"/>
                </a:solidFill>
              </a:rPr>
              <a:t>Homes </a:t>
            </a:r>
            <a:r>
              <a:rPr lang="en-GB" sz="1400" dirty="0"/>
              <a:t>-Ancient Greek homes were built around a courtyard, which was the centre of activity. Around the courtyard were the rooms of the house, including work rooms and bedrooms.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EC6661B-9800-6C10-29C7-E87EF99C2FE4}"/>
              </a:ext>
            </a:extLst>
          </p:cNvPr>
          <p:cNvSpPr txBox="1"/>
          <p:nvPr/>
        </p:nvSpPr>
        <p:spPr>
          <a:xfrm>
            <a:off x="5516658" y="2497044"/>
            <a:ext cx="4249872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u="sng" dirty="0">
                <a:solidFill>
                  <a:srgbClr val="FF0000"/>
                </a:solidFill>
              </a:rPr>
              <a:t>Clothes </a:t>
            </a:r>
            <a:r>
              <a:rPr lang="en-GB" sz="1400" dirty="0"/>
              <a:t>-The Ancient Greeks wore a tunic called a ‘chitin’ – worn by both men and women. These were fastened together at different places and a belt was also normally worn at the waist. Chitins came in many sizes and colours.</a:t>
            </a:r>
          </a:p>
        </p:txBody>
      </p:sp>
    </p:spTree>
    <p:extLst>
      <p:ext uri="{BB962C8B-B14F-4D97-AF65-F5344CB8AC3E}">
        <p14:creationId xmlns:p14="http://schemas.microsoft.com/office/powerpoint/2010/main" val="3162284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B538CB87AB234BAAC68C6DB61646AE" ma:contentTypeVersion="14" ma:contentTypeDescription="Create a new document." ma:contentTypeScope="" ma:versionID="6ba55298c05aea0aa6cdfc6716de5256">
  <xsd:schema xmlns:xsd="http://www.w3.org/2001/XMLSchema" xmlns:xs="http://www.w3.org/2001/XMLSchema" xmlns:p="http://schemas.microsoft.com/office/2006/metadata/properties" xmlns:ns2="0e494cf4-35c6-47cd-b81e-36ba8f465a22" xmlns:ns3="ff98ddef-687b-4b60-ae4f-7002a23f4581" targetNamespace="http://schemas.microsoft.com/office/2006/metadata/properties" ma:root="true" ma:fieldsID="d4f3b65cd82d4a5bef2f8324d7b12fed" ns2:_="" ns3:_="">
    <xsd:import namespace="0e494cf4-35c6-47cd-b81e-36ba8f465a22"/>
    <xsd:import namespace="ff98ddef-687b-4b60-ae4f-7002a23f45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494cf4-35c6-47cd-b81e-36ba8f465a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a835d516-5233-4ed5-a385-23ee544f93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98ddef-687b-4b60-ae4f-7002a23f4581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361d4a09-f852-4936-a39c-fd367631aae2}" ma:internalName="TaxCatchAll" ma:showField="CatchAllData" ma:web="ff98ddef-687b-4b60-ae4f-7002a23f45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e494cf4-35c6-47cd-b81e-36ba8f465a22">
      <Terms xmlns="http://schemas.microsoft.com/office/infopath/2007/PartnerControls"/>
    </lcf76f155ced4ddcb4097134ff3c332f>
    <TaxCatchAll xmlns="ff98ddef-687b-4b60-ae4f-7002a23f4581" xsi:nil="true"/>
  </documentManagement>
</p:properties>
</file>

<file path=customXml/itemProps1.xml><?xml version="1.0" encoding="utf-8"?>
<ds:datastoreItem xmlns:ds="http://schemas.openxmlformats.org/officeDocument/2006/customXml" ds:itemID="{7C006ED8-510F-4EF0-90B9-26A400B8BAAD}"/>
</file>

<file path=customXml/itemProps2.xml><?xml version="1.0" encoding="utf-8"?>
<ds:datastoreItem xmlns:ds="http://schemas.openxmlformats.org/officeDocument/2006/customXml" ds:itemID="{77B39FD6-FAF1-4154-B879-B65A0DE43C97}"/>
</file>

<file path=customXml/itemProps3.xml><?xml version="1.0" encoding="utf-8"?>
<ds:datastoreItem xmlns:ds="http://schemas.openxmlformats.org/officeDocument/2006/customXml" ds:itemID="{5302639E-E4DE-49F0-9EF2-65CC9A32463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10193</TotalTime>
  <Words>684</Words>
  <Application>Microsoft Office PowerPoint</Application>
  <PresentationFormat>A4 Paper (210x297 mm)</PresentationFormat>
  <Paragraphs>98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Wingdings</vt:lpstr>
      <vt:lpstr>Office Theme</vt:lpstr>
      <vt:lpstr>  Year 3 History – Ancient Greeks  </vt:lpstr>
      <vt:lpstr>Timeline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amunns</cp:lastModifiedBy>
  <cp:revision>98</cp:revision>
  <cp:lastPrinted>2021-08-25T12:40:36Z</cp:lastPrinted>
  <dcterms:created xsi:type="dcterms:W3CDTF">2017-10-15T20:56:30Z</dcterms:created>
  <dcterms:modified xsi:type="dcterms:W3CDTF">2022-05-04T14:45:46Z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0x01010021B538CB87AB234BAAC68C6DB61646AE</vt:lpwstr>
  </property>
  <property fmtid="{D5CDD505-2E9C-101B-9397-08002B2CF9AE}" pid="3" name="Order">
    <vt:r8>11500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TriggerFlowInfo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MediaServiceImageTags">
    <vt:lpwstr/>
  </property>
</Properties>
</file>