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</p:sldIdLst>
  <p:sldSz cx="10693400" cy="7556500"/>
  <p:notesSz cx="6858000" cy="9144000"/>
  <p:embeddedFontLst>
    <p:embeddedFont>
      <p:font typeface="Canva Sans" panose="020B0604020202020204" charset="0"/>
      <p:regular r:id="rId7"/>
    </p:embeddedFont>
    <p:embeddedFont>
      <p:font typeface="Canva Sans Bold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B203F5-5DCB-4B20-9093-757863B8A442}" v="1" dt="2026-05-18T11:34:44.3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7" d="100"/>
          <a:sy n="107" d="100"/>
        </p:scale>
        <p:origin x="1218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Warren" userId="eeb43abd-c959-4fed-8a96-94aaa3059926" providerId="ADAL" clId="{269438EF-3DEA-461C-87C5-68693AD6624D}"/>
    <pc:docChg chg="modSld">
      <pc:chgData name="H Warren" userId="eeb43abd-c959-4fed-8a96-94aaa3059926" providerId="ADAL" clId="{269438EF-3DEA-461C-87C5-68693AD6624D}" dt="2026-05-18T11:34:46.593" v="1" actId="1076"/>
      <pc:docMkLst>
        <pc:docMk/>
      </pc:docMkLst>
      <pc:sldChg chg="addSp modSp mod">
        <pc:chgData name="H Warren" userId="eeb43abd-c959-4fed-8a96-94aaa3059926" providerId="ADAL" clId="{269438EF-3DEA-461C-87C5-68693AD6624D}" dt="2026-05-18T11:34:46.593" v="1" actId="1076"/>
        <pc:sldMkLst>
          <pc:docMk/>
          <pc:sldMk cId="0" sldId="256"/>
        </pc:sldMkLst>
        <pc:picChg chg="add mod">
          <ac:chgData name="H Warren" userId="eeb43abd-c959-4fed-8a96-94aaa3059926" providerId="ADAL" clId="{269438EF-3DEA-461C-87C5-68693AD6624D}" dt="2026-05-18T11:34:46.593" v="1" actId="1076"/>
          <ac:picMkLst>
            <pc:docMk/>
            <pc:sldMk cId="0" sldId="256"/>
            <ac:picMk id="18" creationId="{4459E414-5A7C-AD85-3A87-CC3449A9EA4C}"/>
          </ac:picMkLst>
        </pc:picChg>
      </pc:sldChg>
    </pc:docChg>
  </pc:docChgLst>
  <pc:docChgLst>
    <pc:chgData name="S Scannell" userId="4fabd3d5-3b67-4216-a305-a31313ad7561" providerId="ADAL" clId="{6B7AE0FF-E05D-4B56-BF3C-F8C2252DBCFB}"/>
    <pc:docChg chg="modSld">
      <pc:chgData name="S Scannell" userId="4fabd3d5-3b67-4216-a305-a31313ad7561" providerId="ADAL" clId="{6B7AE0FF-E05D-4B56-BF3C-F8C2252DBCFB}" dt="2026-05-17T16:28:35.877" v="0" actId="1076"/>
      <pc:docMkLst>
        <pc:docMk/>
      </pc:docMkLst>
      <pc:sldChg chg="modSp mod">
        <pc:chgData name="S Scannell" userId="4fabd3d5-3b67-4216-a305-a31313ad7561" providerId="ADAL" clId="{6B7AE0FF-E05D-4B56-BF3C-F8C2252DBCFB}" dt="2026-05-17T16:28:35.877" v="0" actId="1076"/>
        <pc:sldMkLst>
          <pc:docMk/>
          <pc:sldMk cId="0" sldId="257"/>
        </pc:sldMkLst>
        <pc:grpChg chg="mod">
          <ac:chgData name="S Scannell" userId="4fabd3d5-3b67-4216-a305-a31313ad7561" providerId="ADAL" clId="{6B7AE0FF-E05D-4B56-BF3C-F8C2252DBCFB}" dt="2026-05-17T16:28:35.877" v="0" actId="1076"/>
          <ac:grpSpMkLst>
            <pc:docMk/>
            <pc:sldMk cId="0" sldId="257"/>
            <ac:grpSpMk id="2" creationId="{00000000-0000-0000-0000-000000000000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4567" y="152743"/>
            <a:ext cx="10357493" cy="7254514"/>
            <a:chOff x="0" y="0"/>
            <a:chExt cx="2183466" cy="15293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83466" cy="1529326"/>
            </a:xfrm>
            <a:custGeom>
              <a:avLst/>
              <a:gdLst/>
              <a:ahLst/>
              <a:cxnLst/>
              <a:rect l="l" t="t" r="r" b="b"/>
              <a:pathLst>
                <a:path w="2183466" h="1529326">
                  <a:moveTo>
                    <a:pt x="0" y="0"/>
                  </a:moveTo>
                  <a:lnTo>
                    <a:pt x="2183466" y="0"/>
                  </a:lnTo>
                  <a:lnTo>
                    <a:pt x="2183466" y="1529326"/>
                  </a:lnTo>
                  <a:lnTo>
                    <a:pt x="0" y="1529326"/>
                  </a:lnTo>
                  <a:close/>
                </a:path>
              </a:pathLst>
            </a:custGeom>
            <a:solidFill>
              <a:srgbClr val="FFFFFF"/>
            </a:solidFill>
            <a:ln w="114300" cap="sq">
              <a:solidFill>
                <a:srgbClr val="32A949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Freeform 4"/>
          <p:cNvSpPr/>
          <p:nvPr/>
        </p:nvSpPr>
        <p:spPr>
          <a:xfrm>
            <a:off x="128939" y="1974857"/>
            <a:ext cx="2420082" cy="5276571"/>
          </a:xfrm>
          <a:custGeom>
            <a:avLst/>
            <a:gdLst/>
            <a:ahLst/>
            <a:cxnLst/>
            <a:rect l="l" t="t" r="r" b="b"/>
            <a:pathLst>
              <a:path w="2420082" h="5276571">
                <a:moveTo>
                  <a:pt x="0" y="0"/>
                </a:moveTo>
                <a:lnTo>
                  <a:pt x="2420081" y="0"/>
                </a:lnTo>
                <a:lnTo>
                  <a:pt x="2420081" y="5276572"/>
                </a:lnTo>
                <a:lnTo>
                  <a:pt x="0" y="52765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2539102" y="1974857"/>
            <a:ext cx="2549020" cy="5276571"/>
          </a:xfrm>
          <a:custGeom>
            <a:avLst/>
            <a:gdLst/>
            <a:ahLst/>
            <a:cxnLst/>
            <a:rect l="l" t="t" r="r" b="b"/>
            <a:pathLst>
              <a:path w="2549020" h="5276571">
                <a:moveTo>
                  <a:pt x="0" y="0"/>
                </a:moveTo>
                <a:lnTo>
                  <a:pt x="2549020" y="0"/>
                </a:lnTo>
                <a:lnTo>
                  <a:pt x="2549020" y="5276572"/>
                </a:lnTo>
                <a:lnTo>
                  <a:pt x="0" y="5276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5078204" y="1974857"/>
            <a:ext cx="2410163" cy="5276571"/>
          </a:xfrm>
          <a:custGeom>
            <a:avLst/>
            <a:gdLst/>
            <a:ahLst/>
            <a:cxnLst/>
            <a:rect l="l" t="t" r="r" b="b"/>
            <a:pathLst>
              <a:path w="2410163" h="5276571">
                <a:moveTo>
                  <a:pt x="0" y="0"/>
                </a:moveTo>
                <a:lnTo>
                  <a:pt x="2410163" y="0"/>
                </a:lnTo>
                <a:lnTo>
                  <a:pt x="2410163" y="5276572"/>
                </a:lnTo>
                <a:lnTo>
                  <a:pt x="0" y="52765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396735" y="2391429"/>
            <a:ext cx="2013429" cy="1944000"/>
          </a:xfrm>
          <a:custGeom>
            <a:avLst/>
            <a:gdLst/>
            <a:ahLst/>
            <a:cxnLst/>
            <a:rect l="l" t="t" r="r" b="b"/>
            <a:pathLst>
              <a:path w="2013429" h="1944000">
                <a:moveTo>
                  <a:pt x="0" y="0"/>
                </a:moveTo>
                <a:lnTo>
                  <a:pt x="2013428" y="0"/>
                </a:lnTo>
                <a:lnTo>
                  <a:pt x="2013428" y="1944000"/>
                </a:lnTo>
                <a:lnTo>
                  <a:pt x="0" y="1944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2796980" y="2391429"/>
            <a:ext cx="2023347" cy="1944000"/>
          </a:xfrm>
          <a:custGeom>
            <a:avLst/>
            <a:gdLst/>
            <a:ahLst/>
            <a:cxnLst/>
            <a:rect l="l" t="t" r="r" b="b"/>
            <a:pathLst>
              <a:path w="2023347" h="1944000">
                <a:moveTo>
                  <a:pt x="0" y="0"/>
                </a:moveTo>
                <a:lnTo>
                  <a:pt x="2023347" y="0"/>
                </a:lnTo>
                <a:lnTo>
                  <a:pt x="2023347" y="1944000"/>
                </a:lnTo>
                <a:lnTo>
                  <a:pt x="0" y="1944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5346000" y="2391429"/>
            <a:ext cx="2013429" cy="1944000"/>
          </a:xfrm>
          <a:custGeom>
            <a:avLst/>
            <a:gdLst/>
            <a:ahLst/>
            <a:cxnLst/>
            <a:rect l="l" t="t" r="r" b="b"/>
            <a:pathLst>
              <a:path w="2013429" h="1944000">
                <a:moveTo>
                  <a:pt x="0" y="0"/>
                </a:moveTo>
                <a:lnTo>
                  <a:pt x="2013429" y="0"/>
                </a:lnTo>
                <a:lnTo>
                  <a:pt x="2013429" y="1944000"/>
                </a:lnTo>
                <a:lnTo>
                  <a:pt x="0" y="1944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346970" y="817222"/>
            <a:ext cx="9656010" cy="294519"/>
          </a:xfrm>
          <a:custGeom>
            <a:avLst/>
            <a:gdLst/>
            <a:ahLst/>
            <a:cxnLst/>
            <a:rect l="l" t="t" r="r" b="b"/>
            <a:pathLst>
              <a:path w="9656010" h="294519">
                <a:moveTo>
                  <a:pt x="0" y="0"/>
                </a:moveTo>
                <a:lnTo>
                  <a:pt x="9656011" y="0"/>
                </a:lnTo>
                <a:lnTo>
                  <a:pt x="9656011" y="294519"/>
                </a:lnTo>
                <a:lnTo>
                  <a:pt x="0" y="2945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 b="1"/>
          </a:p>
        </p:txBody>
      </p:sp>
      <p:sp>
        <p:nvSpPr>
          <p:cNvPr id="11" name="TextBox 11"/>
          <p:cNvSpPr txBox="1"/>
          <p:nvPr/>
        </p:nvSpPr>
        <p:spPr>
          <a:xfrm>
            <a:off x="1728920" y="277649"/>
            <a:ext cx="7107700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1999" b="1">
                <a:solidFill>
                  <a:srgbClr val="32A9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Year 5 Civil Rights Movement Knowledge Organiser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4941" y="4712720"/>
            <a:ext cx="2117016" cy="2052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Jim Crow Laws – Different schools. Ruby had to walk to a black school.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November 6th, 1960 – 1st African American child to walk into an all-white elementary school when she was 6.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1954 Brown v. Board of Education-racial segregation in schools against the law.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4 US Marshalls </a:t>
            </a:r>
            <a:r>
              <a:rPr lang="en-US" sz="772" dirty="0" err="1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encarted</a:t>
            </a: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 her for 6 months.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Protesters attacked and threatened Ruby and her family.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Father lost job and grandparents lost farming land.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Taught 1 year on her own with Mrs Henry.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In her 2nd year, she became fully integrated into a class.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37152" y="4632828"/>
            <a:ext cx="2117016" cy="1923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Jim Crow Laws - Buses used to be segregated. Blacks were at the back and give their seats if there were none available.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1st December 1955 in Montgomery, Rosa Parks refused to give up her seat to a white passenger.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Rosa was arrested and spent a few hours in jail.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She lost her job as a seamstress and had to move to Detroit.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The Montgomery Bus Boycott lasted for 361 days. (peaceful protest by 100%)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The law was changed stating segregation laws should no longer be </a:t>
            </a:r>
            <a:r>
              <a:rPr lang="en-US" sz="772" dirty="0" err="1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recognised</a:t>
            </a: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495688" y="2133233"/>
            <a:ext cx="1528956" cy="162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"/>
              </a:lnSpc>
            </a:pPr>
            <a:r>
              <a:rPr lang="en-US" sz="993" b="1" u="sng">
                <a:solidFill>
                  <a:srgbClr val="32A9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Martin Luther King Jr.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164236" y="4704002"/>
            <a:ext cx="2117016" cy="1666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Civil rights leader and minister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1st experienced segregation when he was 6 – not allowed to play with best friends.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Helped to lead the Montgomery Boycott.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Inspired by Gandhi – peaceful protests.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1963 – Made “I Have a Dream” speech at the March on Washington to 250,000 people.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1964 – Awarded Nobel Peace Prize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21st – assassinated the day after giving a speech, by James Earl Ray.</a:t>
            </a:r>
          </a:p>
          <a:p>
            <a:pPr marL="166768" lvl="1" indent="-83384" algn="l">
              <a:lnSpc>
                <a:spcPts val="1081"/>
              </a:lnSpc>
              <a:buFont typeface="Arial"/>
              <a:buChar char="•"/>
            </a:pPr>
            <a:r>
              <a:rPr lang="en-US" sz="772" dirty="0">
                <a:solidFill>
                  <a:srgbClr val="291B25"/>
                </a:solidFill>
                <a:latin typeface="Canva Sans"/>
                <a:ea typeface="Canva Sans"/>
                <a:cs typeface="Canva Sans"/>
                <a:sym typeface="Canva Sans"/>
              </a:rPr>
              <a:t>3rd Monday in January – Martin Luther King Jr. day. (American holiday)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30204" y="2133233"/>
            <a:ext cx="908820" cy="162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"/>
              </a:lnSpc>
            </a:pPr>
            <a:r>
              <a:rPr lang="en-US" sz="993" b="1" u="sng">
                <a:solidFill>
                  <a:srgbClr val="32A9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Ruby Bridges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432132" y="2133233"/>
            <a:ext cx="769824" cy="162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1"/>
              </a:lnSpc>
            </a:pPr>
            <a:r>
              <a:rPr lang="en-US" sz="993" b="1" u="sng">
                <a:solidFill>
                  <a:srgbClr val="32A9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Rosa Parks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255993" y="693574"/>
            <a:ext cx="1337999" cy="168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20"/>
              </a:lnSpc>
            </a:pPr>
            <a:r>
              <a:rPr lang="en-US" sz="1014" b="1">
                <a:latin typeface="Canva Sans"/>
                <a:ea typeface="Canva Sans"/>
                <a:cs typeface="Canva Sans"/>
                <a:sym typeface="Canva Sans"/>
              </a:rPr>
              <a:t>AMERICAN TIMELINE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96735" y="1157124"/>
            <a:ext cx="769186" cy="33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 Bold"/>
                <a:ea typeface="Canva Sans Bold"/>
                <a:cs typeface="Canva Sans Bold"/>
                <a:sym typeface="Canva Sans Bold"/>
              </a:rPr>
              <a:t>Abolition of slavery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796980" y="1157124"/>
            <a:ext cx="826413" cy="33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 Bold"/>
                <a:ea typeface="Canva Sans Bold"/>
                <a:cs typeface="Canva Sans Bold"/>
                <a:sym typeface="Canva Sans Bold"/>
              </a:rPr>
              <a:t>Montgomery</a:t>
            </a:r>
          </a:p>
          <a:p>
            <a:pPr algn="ctr">
              <a:lnSpc>
                <a:spcPts val="1349"/>
              </a:lnSpc>
            </a:pPr>
            <a:r>
              <a:rPr lang="en-US" sz="963" b="1">
                <a:latin typeface="Canva Sans Bold"/>
                <a:ea typeface="Canva Sans Bold"/>
                <a:cs typeface="Canva Sans Bold"/>
                <a:sym typeface="Canva Sans Bold"/>
              </a:rPr>
              <a:t>Bus Protest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51970" y="1157124"/>
            <a:ext cx="692213" cy="33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Little Rock Nine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772168" y="1121877"/>
            <a:ext cx="668857" cy="716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8"/>
              </a:lnSpc>
            </a:pPr>
            <a:r>
              <a:rPr lang="en-US" sz="1012" b="1">
                <a:latin typeface="Canva Sans"/>
                <a:ea typeface="Canva Sans"/>
                <a:cs typeface="Canva Sans"/>
                <a:sym typeface="Canva Sans"/>
              </a:rPr>
              <a:t>Ruby Bridges goes to school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639502" y="1162856"/>
            <a:ext cx="733812" cy="33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March on Washington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549874" y="1153331"/>
            <a:ext cx="635414" cy="3599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8"/>
              </a:lnSpc>
            </a:pPr>
            <a:r>
              <a:rPr lang="en-US" sz="1012" b="1">
                <a:latin typeface="Canva Sans"/>
                <a:ea typeface="Canva Sans"/>
                <a:cs typeface="Canva Sans"/>
                <a:sym typeface="Canva Sans"/>
              </a:rPr>
              <a:t>Civil Rights Act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6436460" y="1157124"/>
            <a:ext cx="668857" cy="33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Voting Rights Act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53609" y="971100"/>
            <a:ext cx="428447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"/>
                <a:ea typeface="Canva Sans"/>
                <a:cs typeface="Canva Sans"/>
                <a:sym typeface="Canva Sans"/>
              </a:rPr>
              <a:t>1855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181362" y="975030"/>
            <a:ext cx="330546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1954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037581" y="963986"/>
            <a:ext cx="323021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1955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925949" y="963986"/>
            <a:ext cx="330044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1960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781048" y="975030"/>
            <a:ext cx="393928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1963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638791" y="975030"/>
            <a:ext cx="303765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1954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603529" y="977286"/>
            <a:ext cx="369780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1965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8663112" y="971100"/>
            <a:ext cx="347018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>
                <a:latin typeface="Canva Sans"/>
                <a:ea typeface="Canva Sans"/>
                <a:cs typeface="Canva Sans"/>
                <a:sym typeface="Canva Sans"/>
              </a:rPr>
              <a:t>2008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9642998" y="971100"/>
            <a:ext cx="326945" cy="156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"/>
                <a:ea typeface="Canva Sans"/>
                <a:cs typeface="Canva Sans"/>
                <a:sym typeface="Canva Sans"/>
              </a:rPr>
              <a:t>2020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8401864" y="1121418"/>
            <a:ext cx="869515" cy="500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 Bold"/>
                <a:ea typeface="Canva Sans Bold"/>
                <a:cs typeface="Canva Sans Bold"/>
                <a:sym typeface="Canva Sans Bold"/>
              </a:rPr>
              <a:t>1st black president of USA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9271378" y="1119162"/>
            <a:ext cx="1111586" cy="500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 Bold"/>
                <a:ea typeface="Canva Sans Bold"/>
                <a:cs typeface="Canva Sans Bold"/>
                <a:sym typeface="Canva Sans Bold"/>
              </a:rPr>
              <a:t>George Floyd killed</a:t>
            </a:r>
          </a:p>
          <a:p>
            <a:pPr algn="ctr">
              <a:lnSpc>
                <a:spcPts val="1349"/>
              </a:lnSpc>
            </a:pPr>
            <a:r>
              <a:rPr lang="en-US" sz="963" b="1" dirty="0">
                <a:latin typeface="Canva Sans Bold"/>
                <a:ea typeface="Canva Sans Bold"/>
                <a:cs typeface="Canva Sans Bold"/>
                <a:sym typeface="Canva Sans Bold"/>
              </a:rPr>
              <a:t>BLM movement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7488367" y="2306355"/>
            <a:ext cx="2894597" cy="292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20"/>
              </a:lnSpc>
              <a:spcBef>
                <a:spcPct val="0"/>
              </a:spcBef>
            </a:pPr>
            <a:r>
              <a:rPr lang="en-US" sz="871" b="1">
                <a:solidFill>
                  <a:srgbClr val="32A94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·</a:t>
            </a:r>
          </a:p>
          <a:p>
            <a:pPr algn="l">
              <a:lnSpc>
                <a:spcPts val="1220"/>
              </a:lnSpc>
              <a:spcBef>
                <a:spcPct val="0"/>
              </a:spcBef>
            </a:pPr>
            <a:endParaRPr lang="en-US" sz="871" b="1">
              <a:solidFill>
                <a:srgbClr val="32A949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53CA4CAB-2EBC-5E14-B305-717563F24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685308"/>
              </p:ext>
            </p:extLst>
          </p:nvPr>
        </p:nvGraphicFramePr>
        <p:xfrm>
          <a:off x="7532827" y="1932409"/>
          <a:ext cx="2894598" cy="520567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16494">
                  <a:extLst>
                    <a:ext uri="{9D8B030D-6E8A-4147-A177-3AD203B41FA5}">
                      <a16:colId xmlns:a16="http://schemas.microsoft.com/office/drawing/2014/main" val="2873363611"/>
                    </a:ext>
                  </a:extLst>
                </a:gridCol>
                <a:gridCol w="2078104">
                  <a:extLst>
                    <a:ext uri="{9D8B030D-6E8A-4147-A177-3AD203B41FA5}">
                      <a16:colId xmlns:a16="http://schemas.microsoft.com/office/drawing/2014/main" val="3589489971"/>
                    </a:ext>
                  </a:extLst>
                </a:gridCol>
              </a:tblGrid>
              <a:tr h="49119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00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r>
                        <a:rPr lang="en-US" sz="1600" b="1" u="sng" dirty="0">
                          <a:solidFill>
                            <a:srgbClr val="00B050"/>
                          </a:solidFill>
                          <a:sym typeface="Canva Sans Bold"/>
                        </a:rPr>
                        <a:t>Key Vocabulary</a:t>
                      </a:r>
                      <a:endParaRPr lang="en-GB" sz="1600" b="1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9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4186631968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kern="100" dirty="0">
                          <a:solidFill>
                            <a:srgbClr val="00B050"/>
                          </a:solidFill>
                          <a:effectLst/>
                        </a:rPr>
                        <a:t>Civil Rights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900" b="1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kern="100" dirty="0">
                          <a:solidFill>
                            <a:srgbClr val="00B050"/>
                          </a:solidFill>
                          <a:effectLst/>
                        </a:rPr>
                        <a:t>The rights of citizens to political and social freedom and equality (e.g., voting, fair treatment, no discrimination)</a:t>
                      </a:r>
                      <a:endParaRPr lang="en-GB" sz="900" b="1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2541754522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Segregation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 dirty="0">
                          <a:solidFill>
                            <a:srgbClr val="00B050"/>
                          </a:solidFill>
                          <a:effectLst/>
                        </a:rPr>
                        <a:t>The enforced separation of different racial groups in daily life, such as in schools, transport, and public places.</a:t>
                      </a:r>
                      <a:endParaRPr lang="en-GB" sz="900" b="1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3554617913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Integration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The process of ending segregation and bringing people of different races together in equal settings.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2392694150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Discrimination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Treating people unfairly because of their race, gender, religion, or other characteristics.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247470822"/>
                  </a:ext>
                </a:extLst>
              </a:tr>
              <a:tr h="441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Racism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Prejudice or discrimination against someone based on their race.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840362619"/>
                  </a:ext>
                </a:extLst>
              </a:tr>
              <a:tr h="441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Nonviolent Protest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Peaceful methods of protest (e.g., marches, sit-ins) without using violence.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3364420067"/>
                  </a:ext>
                </a:extLst>
              </a:tr>
              <a:tr h="441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Civil Disobedience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Breaking laws peacefully to show that they are unfair.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1145197747"/>
                  </a:ext>
                </a:extLst>
              </a:tr>
              <a:tr h="441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Boycott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Refusing to buy or use something as a protest (e.g., Montgomery Bus Boycott).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2072074724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Sit-in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A protest where people sit in a place and refuse to leave (often used to challenge segregated spaces).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377516605"/>
                  </a:ext>
                </a:extLst>
              </a:tr>
              <a:tr h="491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· March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en-GB" sz="900" b="1" kern="10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1" kern="100" dirty="0">
                          <a:solidFill>
                            <a:srgbClr val="00B050"/>
                          </a:solidFill>
                          <a:effectLst/>
                        </a:rPr>
                        <a:t>A large group of people walking together to protest or support a cause (e.g., March on Washington).</a:t>
                      </a:r>
                      <a:endParaRPr lang="en-GB" sz="900" b="1" kern="100" dirty="0">
                        <a:solidFill>
                          <a:srgbClr val="00B050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16" marR="52116" marT="0" marB="0"/>
                </a:tc>
                <a:extLst>
                  <a:ext uri="{0D108BD9-81ED-4DB2-BD59-A6C34878D82A}">
                    <a16:rowId xmlns:a16="http://schemas.microsoft.com/office/drawing/2014/main" val="82276593"/>
                  </a:ext>
                </a:extLst>
              </a:tr>
            </a:tbl>
          </a:graphicData>
        </a:graphic>
      </p:graphicFrame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DDA91CF-BB8C-FBF6-A722-51E44EF418DA}"/>
              </a:ext>
            </a:extLst>
          </p:cNvPr>
          <p:cNvCxnSpPr/>
          <p:nvPr/>
        </p:nvCxnSpPr>
        <p:spPr>
          <a:xfrm>
            <a:off x="4978012" y="889764"/>
            <a:ext cx="0" cy="81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F6339ED-42C5-611B-B166-F4D171EF8066}"/>
              </a:ext>
            </a:extLst>
          </p:cNvPr>
          <p:cNvCxnSpPr/>
          <p:nvPr/>
        </p:nvCxnSpPr>
        <p:spPr>
          <a:xfrm>
            <a:off x="4106596" y="882650"/>
            <a:ext cx="0" cy="81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BCA85333-02AB-28B2-83EC-37C5EDD32B3E}"/>
              </a:ext>
            </a:extLst>
          </p:cNvPr>
          <p:cNvCxnSpPr/>
          <p:nvPr/>
        </p:nvCxnSpPr>
        <p:spPr>
          <a:xfrm>
            <a:off x="5803900" y="889764"/>
            <a:ext cx="0" cy="81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8F3CAA9-9529-6AFD-48A2-726E355D6E9D}"/>
              </a:ext>
            </a:extLst>
          </p:cNvPr>
          <p:cNvCxnSpPr/>
          <p:nvPr/>
        </p:nvCxnSpPr>
        <p:spPr>
          <a:xfrm>
            <a:off x="6788419" y="889764"/>
            <a:ext cx="0" cy="81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331F8B1-4291-883E-9CEC-AB66889C691C}"/>
              </a:ext>
            </a:extLst>
          </p:cNvPr>
          <p:cNvCxnSpPr/>
          <p:nvPr/>
        </p:nvCxnSpPr>
        <p:spPr>
          <a:xfrm>
            <a:off x="8851900" y="889764"/>
            <a:ext cx="0" cy="81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4459E414-5A7C-AD85-3A87-CC3449A9EA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08922" y="295904"/>
            <a:ext cx="674042" cy="4395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443" y="150993"/>
            <a:ext cx="10386514" cy="7254514"/>
            <a:chOff x="0" y="0"/>
            <a:chExt cx="2151821" cy="150295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51821" cy="1502951"/>
            </a:xfrm>
            <a:custGeom>
              <a:avLst/>
              <a:gdLst/>
              <a:ahLst/>
              <a:cxnLst/>
              <a:rect l="l" t="t" r="r" b="b"/>
              <a:pathLst>
                <a:path w="2151821" h="1502951">
                  <a:moveTo>
                    <a:pt x="0" y="0"/>
                  </a:moveTo>
                  <a:lnTo>
                    <a:pt x="2151821" y="0"/>
                  </a:lnTo>
                  <a:lnTo>
                    <a:pt x="2151821" y="1502951"/>
                  </a:lnTo>
                  <a:lnTo>
                    <a:pt x="0" y="1502951"/>
                  </a:lnTo>
                  <a:close/>
                </a:path>
              </a:pathLst>
            </a:custGeom>
            <a:blipFill>
              <a:blip r:embed="rId2"/>
              <a:stretch>
                <a:fillRect t="-110" b="-110"/>
              </a:stretch>
            </a:blipFill>
            <a:ln w="114300" cap="sq">
              <a:solidFill>
                <a:srgbClr val="32A949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B538CB87AB234BAAC68C6DB61646AE" ma:contentTypeVersion="14" ma:contentTypeDescription="Create a new document." ma:contentTypeScope="" ma:versionID="2746f812da4dde1a2bb226caf38cc3f8">
  <xsd:schema xmlns:xsd="http://www.w3.org/2001/XMLSchema" xmlns:xs="http://www.w3.org/2001/XMLSchema" xmlns:p="http://schemas.microsoft.com/office/2006/metadata/properties" xmlns:ns2="0e494cf4-35c6-47cd-b81e-36ba8f465a22" xmlns:ns3="ff98ddef-687b-4b60-ae4f-7002a23f4581" targetNamespace="http://schemas.microsoft.com/office/2006/metadata/properties" ma:root="true" ma:fieldsID="2958aa4d6dfad6ec0f5b5880baf45d3e" ns2:_="" ns3:_="">
    <xsd:import namespace="0e494cf4-35c6-47cd-b81e-36ba8f465a22"/>
    <xsd:import namespace="ff98ddef-687b-4b60-ae4f-7002a23f4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94cf4-35c6-47cd-b81e-36ba8f465a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8ddef-687b-4b60-ae4f-7002a23f45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61d4a09-f852-4936-a39c-fd367631aae2}" ma:internalName="TaxCatchAll" ma:showField="CatchAllData" ma:web="ff98ddef-687b-4b60-ae4f-7002a23f4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f98ddef-687b-4b60-ae4f-7002a23f4581" xsi:nil="true"/>
    <lcf76f155ced4ddcb4097134ff3c332f xmlns="0e494cf4-35c6-47cd-b81e-36ba8f465a2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6627D3F-0B7F-4929-B81A-7ADCF39757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B5B879-E1C8-497F-9968-F7AF55ECEB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494cf4-35c6-47cd-b81e-36ba8f465a22"/>
    <ds:schemaRef ds:uri="ff98ddef-687b-4b60-ae4f-7002a23f45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EB9380-E144-4666-9790-0EB97C451E9D}">
  <ds:schemaRefs>
    <ds:schemaRef ds:uri="http://purl.org/dc/terms/"/>
    <ds:schemaRef ds:uri="0e494cf4-35c6-47cd-b81e-36ba8f465a22"/>
    <ds:schemaRef ds:uri="http://www.w3.org/XML/1998/namespace"/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ff98ddef-687b-4b60-ae4f-7002a23f4581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543</Words>
  <Application>Microsoft Office PowerPoint</Application>
  <PresentationFormat>Custom</PresentationFormat>
  <Paragraphs>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Canva Sans</vt:lpstr>
      <vt:lpstr>Aptos</vt:lpstr>
      <vt:lpstr>Canva Sans Bold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· Civil Rights The rights of citizens to political and social freedom and equality (e.g., voting, fair treatment, no discrimination). · Segregation The enforced separation of different racial groups in daily life, such as in schools, t (A4 (Landscape))</dc:title>
  <dc:creator>S Scannell</dc:creator>
  <cp:lastModifiedBy>H Warren</cp:lastModifiedBy>
  <cp:revision>3</cp:revision>
  <dcterms:created xsi:type="dcterms:W3CDTF">2006-08-16T00:00:00Z</dcterms:created>
  <dcterms:modified xsi:type="dcterms:W3CDTF">2026-05-18T11:34:53Z</dcterms:modified>
  <dc:identifier>DAHJ7xWUT1M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0x01010021B538CB87AB234BAAC68C6DB61646AE</vt:lpwstr>
  </property>
  <property fmtid="{D5CDD505-2E9C-101B-9397-08002B2CF9AE}" pid="3" name="MediaServiceImageTags">
    <vt:lpwstr/>
  </property>
</Properties>
</file>