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unns" initials="a" lastIdx="1" clrIdx="0">
    <p:extLst>
      <p:ext uri="{19B8F6BF-5375-455C-9EA6-DF929625EA0E}">
        <p15:presenceInfo xmlns:p15="http://schemas.microsoft.com/office/powerpoint/2012/main" userId="amunn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1" autoAdjust="0"/>
    <p:restoredTop sz="94627"/>
  </p:normalViewPr>
  <p:slideViewPr>
    <p:cSldViewPr snapToGrid="0" snapToObjects="1">
      <p:cViewPr varScale="1">
        <p:scale>
          <a:sx n="86" d="100"/>
          <a:sy n="86" d="100"/>
        </p:scale>
        <p:origin x="13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commentAuthors" Target="commentAuthors.xml"/><Relationship Id="rId10" Type="http://schemas.openxmlformats.org/officeDocument/2006/relationships/customXml" Target="../customXml/item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8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5/24/2022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bbc.co.uk/bitesize/topics/zxsbcdm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271710" cy="366588"/>
          </a:xfrm>
          <a:solidFill>
            <a:schemeClr val="accent4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r>
              <a:rPr lang="en-US" sz="2000" b="1" dirty="0">
                <a:latin typeface="+mn-lt"/>
              </a:rPr>
              <a:t>Year 2 History – Raising the Drawbridge </a:t>
            </a:r>
            <a:r>
              <a:rPr lang="en-US" sz="1800" b="1" dirty="0"/>
              <a:t>	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567233"/>
              </p:ext>
            </p:extLst>
          </p:nvPr>
        </p:nvGraphicFramePr>
        <p:xfrm>
          <a:off x="6404389" y="1434535"/>
          <a:ext cx="3352604" cy="51556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98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22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9713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37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Bailey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A courtyard in the centre of a castle surrounded by a curtain wall.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3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/>
                        <a:t>Castle</a:t>
                      </a:r>
                      <a:endParaRPr lang="en-GB" sz="1200" b="1" dirty="0">
                        <a:latin typeface="+mn-lt"/>
                      </a:endParaRPr>
                    </a:p>
                    <a:p>
                      <a:endParaRPr lang="en-GB" sz="1200" b="1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+mn-lt"/>
                        </a:rPr>
                        <a:t>A large strong building that was built to protect the people living inside.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623679732"/>
                  </a:ext>
                </a:extLst>
              </a:tr>
              <a:tr h="419376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Drawbridge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A moveable bridge that reached over the moat to allow people to enter the castle safely.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304">
                <a:tc>
                  <a:txBody>
                    <a:bodyPr/>
                    <a:lstStyle/>
                    <a:p>
                      <a:r>
                        <a:rPr lang="en-US" sz="1200" b="1" dirty="0"/>
                        <a:t>Keep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A fortified tower inside the castle.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725">
                <a:tc>
                  <a:txBody>
                    <a:bodyPr/>
                    <a:lstStyle/>
                    <a:p>
                      <a:pPr algn="l"/>
                      <a:r>
                        <a:rPr lang="en-GB" sz="1200" b="1" dirty="0">
                          <a:effectLst/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Knight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man who served the King or queen as a mounted soldier in armour.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5087">
                <a:tc>
                  <a:txBody>
                    <a:bodyPr/>
                    <a:lstStyle/>
                    <a:p>
                      <a:r>
                        <a:rPr lang="en-GB" sz="1200" b="1" dirty="0"/>
                        <a:t>Moat</a:t>
                      </a:r>
                      <a:endParaRPr lang="en-US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A ditch of deep water surrounding a castle   that made it difficult to attack.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713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Monarch </a:t>
                      </a:r>
                      <a:endParaRPr lang="en-US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+mn-lt"/>
                        </a:rPr>
                        <a:t>A person who reigns over a kingdom or empire such as a King or Queen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496002">
                <a:tc>
                  <a:txBody>
                    <a:bodyPr/>
                    <a:lstStyle/>
                    <a:p>
                      <a:r>
                        <a:rPr lang="en-US" sz="1200" b="1" dirty="0"/>
                        <a:t>Portcullis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A strong iron gate that added extra protection to the castle entrance.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792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Turret </a:t>
                      </a:r>
                      <a:endParaRPr lang="en-US" sz="1200" dirty="0"/>
                    </a:p>
                    <a:p>
                      <a:endParaRPr lang="en-US" sz="12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GB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small tower on the castle, at the corner or on the top of a large tower.</a:t>
                      </a:r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604783">
                <a:tc>
                  <a:txBody>
                    <a:bodyPr/>
                    <a:lstStyle/>
                    <a:p>
                      <a:r>
                        <a:rPr lang="en-US" sz="1200" b="1" dirty="0"/>
                        <a:t>Fiction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Something that is not real. It is made up or imagined.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67044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93402" y="1476034"/>
            <a:ext cx="2938428" cy="646331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73498" y="2180721"/>
            <a:ext cx="2938428" cy="1869743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Castle are made of stone.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King and Queens lived in castles.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We live in the country of  England in the United Kingdom.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There have been changes to how people live over time.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Events that happened in the past have made a difference to how we live our lives today.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050" dirty="0"/>
              <a:t> I know what type of housing I live in and I know the members of my family that I live with.</a:t>
            </a:r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0DFA8E7A-6794-48E1-92D1-58913B51EF5E}"/>
              </a:ext>
            </a:extLst>
          </p:cNvPr>
          <p:cNvGrpSpPr/>
          <p:nvPr/>
        </p:nvGrpSpPr>
        <p:grpSpPr>
          <a:xfrm>
            <a:off x="109378" y="367044"/>
            <a:ext cx="9596841" cy="1035285"/>
            <a:chOff x="109378" y="294688"/>
            <a:chExt cx="9596841" cy="1150776"/>
          </a:xfrm>
        </p:grpSpPr>
        <p:sp>
          <p:nvSpPr>
            <p:cNvPr id="81" name="Text Box 2">
              <a:extLst>
                <a:ext uri="{FF2B5EF4-FFF2-40B4-BE49-F238E27FC236}">
                  <a16:creationId xmlns:a16="http://schemas.microsoft.com/office/drawing/2014/main" id="{5DFFAA9C-0669-487C-A44D-8D2C129B31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20520" y="1021406"/>
              <a:ext cx="631001" cy="348343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Ancient Egyptians</a:t>
              </a:r>
            </a:p>
          </p:txBody>
        </p:sp>
        <p:sp>
          <p:nvSpPr>
            <p:cNvPr id="82" name="Text Box 2">
              <a:extLst>
                <a:ext uri="{FF2B5EF4-FFF2-40B4-BE49-F238E27FC236}">
                  <a16:creationId xmlns:a16="http://schemas.microsoft.com/office/drawing/2014/main" id="{54170276-209E-4C3B-868D-9431546C29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3670" y="1017854"/>
              <a:ext cx="492760" cy="3492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Bronze Age</a:t>
              </a:r>
            </a:p>
          </p:txBody>
        </p:sp>
        <p:sp>
          <p:nvSpPr>
            <p:cNvPr id="83" name="Text Box 2">
              <a:extLst>
                <a:ext uri="{FF2B5EF4-FFF2-40B4-BE49-F238E27FC236}">
                  <a16:creationId xmlns:a16="http://schemas.microsoft.com/office/drawing/2014/main" id="{532526A7-DFA4-4472-8843-CA293805A2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0636" y="367566"/>
              <a:ext cx="492760" cy="3492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3,300 BC</a:t>
              </a:r>
            </a:p>
          </p:txBody>
        </p:sp>
        <p:sp>
          <p:nvSpPr>
            <p:cNvPr id="84" name="Text Box 2">
              <a:extLst>
                <a:ext uri="{FF2B5EF4-FFF2-40B4-BE49-F238E27FC236}">
                  <a16:creationId xmlns:a16="http://schemas.microsoft.com/office/drawing/2014/main" id="{D663081A-54CB-4D90-9255-BEE30E64A9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76322" y="412994"/>
              <a:ext cx="492760" cy="2638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800 BC</a:t>
              </a:r>
            </a:p>
          </p:txBody>
        </p:sp>
        <p:sp>
          <p:nvSpPr>
            <p:cNvPr id="85" name="Text Box 2">
              <a:extLst>
                <a:ext uri="{FF2B5EF4-FFF2-40B4-BE49-F238E27FC236}">
                  <a16:creationId xmlns:a16="http://schemas.microsoft.com/office/drawing/2014/main" id="{75AC5538-A31B-40A7-B3FB-EB583788F4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5204" y="1034824"/>
              <a:ext cx="457801" cy="349250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Iron Age</a:t>
              </a:r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71EC2ED4-B798-4A2D-8AAF-1CBE82305857}"/>
                </a:ext>
              </a:extLst>
            </p:cNvPr>
            <p:cNvGrpSpPr/>
            <p:nvPr/>
          </p:nvGrpSpPr>
          <p:grpSpPr>
            <a:xfrm>
              <a:off x="109378" y="294688"/>
              <a:ext cx="9596841" cy="1150776"/>
              <a:chOff x="84911" y="190344"/>
              <a:chExt cx="9596841" cy="1150776"/>
            </a:xfrm>
          </p:grpSpPr>
          <p:cxnSp>
            <p:nvCxnSpPr>
              <p:cNvPr id="120" name="Straight Connector 119">
                <a:extLst>
                  <a:ext uri="{FF2B5EF4-FFF2-40B4-BE49-F238E27FC236}">
                    <a16:creationId xmlns:a16="http://schemas.microsoft.com/office/drawing/2014/main" id="{0DC37700-4E42-44CE-9038-D365F4768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9966" y="818606"/>
                <a:ext cx="9204960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>
                <a:extLst>
                  <a:ext uri="{FF2B5EF4-FFF2-40B4-BE49-F238E27FC236}">
                    <a16:creationId xmlns:a16="http://schemas.microsoft.com/office/drawing/2014/main" id="{15F50F75-ABB1-49C2-AC6A-A16FF41FCAA4}"/>
                  </a:ext>
                </a:extLst>
              </p:cNvPr>
              <p:cNvCxnSpPr/>
              <p:nvPr/>
            </p:nvCxnSpPr>
            <p:spPr>
              <a:xfrm>
                <a:off x="9474926" y="628805"/>
                <a:ext cx="0" cy="34834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2" name="Rectangle 121">
                <a:extLst>
                  <a:ext uri="{FF2B5EF4-FFF2-40B4-BE49-F238E27FC236}">
                    <a16:creationId xmlns:a16="http://schemas.microsoft.com/office/drawing/2014/main" id="{25C46675-0C5F-40FA-BC5E-49C2329B6320}"/>
                  </a:ext>
                </a:extLst>
              </p:cNvPr>
              <p:cNvSpPr/>
              <p:nvPr/>
            </p:nvSpPr>
            <p:spPr>
              <a:xfrm>
                <a:off x="9231086" y="280462"/>
                <a:ext cx="413653" cy="34834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dirty="0">
                    <a:solidFill>
                      <a:schemeClr val="tx1"/>
                    </a:solidFill>
                  </a:rPr>
                  <a:t>Now</a:t>
                </a:r>
              </a:p>
            </p:txBody>
          </p:sp>
          <p:cxnSp>
            <p:nvCxnSpPr>
              <p:cNvPr id="123" name="Straight Connector 122">
                <a:extLst>
                  <a:ext uri="{FF2B5EF4-FFF2-40B4-BE49-F238E27FC236}">
                    <a16:creationId xmlns:a16="http://schemas.microsoft.com/office/drawing/2014/main" id="{EC79E09A-1871-4790-83FA-8221E920934B}"/>
                  </a:ext>
                </a:extLst>
              </p:cNvPr>
              <p:cNvCxnSpPr/>
              <p:nvPr/>
            </p:nvCxnSpPr>
            <p:spPr>
              <a:xfrm>
                <a:off x="269966" y="653143"/>
                <a:ext cx="0" cy="34834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4" name="Rectangle 123">
                <a:extLst>
                  <a:ext uri="{FF2B5EF4-FFF2-40B4-BE49-F238E27FC236}">
                    <a16:creationId xmlns:a16="http://schemas.microsoft.com/office/drawing/2014/main" id="{B391D272-8FE0-4B72-B51C-6D1E821090A0}"/>
                  </a:ext>
                </a:extLst>
              </p:cNvPr>
              <p:cNvSpPr/>
              <p:nvPr/>
            </p:nvSpPr>
            <p:spPr>
              <a:xfrm>
                <a:off x="9268099" y="984070"/>
                <a:ext cx="413653" cy="348343"/>
              </a:xfrm>
              <a:prstGeom prst="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900" b="1" dirty="0">
                    <a:solidFill>
                      <a:schemeClr val="tx1"/>
                    </a:solidFill>
                  </a:rPr>
                  <a:t>Me!</a:t>
                </a:r>
              </a:p>
            </p:txBody>
          </p:sp>
          <p:sp>
            <p:nvSpPr>
              <p:cNvPr id="125" name="Text Box 2">
                <a:extLst>
                  <a:ext uri="{FF2B5EF4-FFF2-40B4-BE49-F238E27FC236}">
                    <a16:creationId xmlns:a16="http://schemas.microsoft.com/office/drawing/2014/main" id="{BE804C57-E69F-4C67-A03B-C32A1ACA1D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5" y="975361"/>
                <a:ext cx="481881" cy="36575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World War II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6" name="Text Box 2">
                <a:extLst>
                  <a:ext uri="{FF2B5EF4-FFF2-40B4-BE49-F238E27FC236}">
                    <a16:creationId xmlns:a16="http://schemas.microsoft.com/office/drawing/2014/main" id="{6E4CB99D-4485-4E19-B375-8393D7842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616406" y="190344"/>
                <a:ext cx="492760" cy="48130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Arial" panose="020B060402020202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1939 to 1945</a:t>
                </a:r>
                <a:endParaRPr lang="en-GB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7" name="Straight Connector 126">
                <a:extLst>
                  <a:ext uri="{FF2B5EF4-FFF2-40B4-BE49-F238E27FC236}">
                    <a16:creationId xmlns:a16="http://schemas.microsoft.com/office/drawing/2014/main" id="{8F3DB08A-C9D0-4555-B8C4-7A9C53F8DBEE}"/>
                  </a:ext>
                </a:extLst>
              </p:cNvPr>
              <p:cNvCxnSpPr>
                <a:cxnSpLocks/>
                <a:stCxn id="126" idx="2"/>
              </p:cNvCxnSpPr>
              <p:nvPr/>
            </p:nvCxnSpPr>
            <p:spPr>
              <a:xfrm flipH="1">
                <a:off x="8847554" y="671648"/>
                <a:ext cx="15232" cy="3010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" name="Text Box 2">
                <a:extLst>
                  <a:ext uri="{FF2B5EF4-FFF2-40B4-BE49-F238E27FC236}">
                    <a16:creationId xmlns:a16="http://schemas.microsoft.com/office/drawing/2014/main" id="{4C123187-58B2-4C2F-A3F1-DDA35BD9901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303893"/>
                <a:ext cx="568232" cy="349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15000 to 3000 BC</a:t>
                </a:r>
              </a:p>
            </p:txBody>
          </p:sp>
          <p:sp>
            <p:nvSpPr>
              <p:cNvPr id="129" name="Text Box 2">
                <a:extLst>
                  <a:ext uri="{FF2B5EF4-FFF2-40B4-BE49-F238E27FC236}">
                    <a16:creationId xmlns:a16="http://schemas.microsoft.com/office/drawing/2014/main" id="{4441B7E8-90C9-4E18-968A-2B14782A37D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28588" y="353453"/>
                <a:ext cx="396224" cy="34925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3100 BC</a:t>
                </a:r>
              </a:p>
            </p:txBody>
          </p:sp>
          <p:sp>
            <p:nvSpPr>
              <p:cNvPr id="130" name="Text Box 2">
                <a:extLst>
                  <a:ext uri="{FF2B5EF4-FFF2-40B4-BE49-F238E27FC236}">
                    <a16:creationId xmlns:a16="http://schemas.microsoft.com/office/drawing/2014/main" id="{9EE92F93-C0D6-477B-9105-A0369F32A5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4911" y="984888"/>
                <a:ext cx="568232" cy="34925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GB" sz="800" b="1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Stone Age</a:t>
                </a:r>
              </a:p>
            </p:txBody>
          </p:sp>
        </p:grp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CBB9F55D-3B42-4924-8487-185DE444A918}"/>
                </a:ext>
              </a:extLst>
            </p:cNvPr>
            <p:cNvCxnSpPr>
              <a:cxnSpLocks/>
            </p:cNvCxnSpPr>
            <p:nvPr/>
          </p:nvCxnSpPr>
          <p:spPr>
            <a:xfrm>
              <a:off x="2804681" y="756150"/>
              <a:ext cx="0" cy="27867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DD01348E-9AA6-42A3-90C2-E2CE13E2370A}"/>
                </a:ext>
              </a:extLst>
            </p:cNvPr>
            <p:cNvCxnSpPr/>
            <p:nvPr/>
          </p:nvCxnSpPr>
          <p:spPr>
            <a:xfrm>
              <a:off x="1021874" y="701185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15FCFA0E-358A-4FFD-8360-E70CEB1F1E39}"/>
                </a:ext>
              </a:extLst>
            </p:cNvPr>
            <p:cNvCxnSpPr>
              <a:cxnSpLocks/>
            </p:cNvCxnSpPr>
            <p:nvPr/>
          </p:nvCxnSpPr>
          <p:spPr>
            <a:xfrm>
              <a:off x="2254104" y="672922"/>
              <a:ext cx="0" cy="3563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0FDB18E1-C488-4582-94A5-605D8D754264}"/>
                </a:ext>
              </a:extLst>
            </p:cNvPr>
            <p:cNvCxnSpPr/>
            <p:nvPr/>
          </p:nvCxnSpPr>
          <p:spPr>
            <a:xfrm>
              <a:off x="3465913" y="73082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310008A7-A899-43B7-A7AF-88D396EFA6D4}"/>
                </a:ext>
              </a:extLst>
            </p:cNvPr>
            <p:cNvSpPr/>
            <p:nvPr/>
          </p:nvSpPr>
          <p:spPr>
            <a:xfrm>
              <a:off x="2604868" y="1038388"/>
              <a:ext cx="521948" cy="34212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Ancient Greeks</a:t>
              </a: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47B2443E-4A0C-4095-9DAD-2A9766D67BA7}"/>
                </a:ext>
              </a:extLst>
            </p:cNvPr>
            <p:cNvSpPr/>
            <p:nvPr/>
          </p:nvSpPr>
          <p:spPr>
            <a:xfrm>
              <a:off x="2618177" y="390411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700 BC</a:t>
              </a: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56725A19-0BCE-43B2-91F4-DD5CC2D035D1}"/>
                </a:ext>
              </a:extLst>
            </p:cNvPr>
            <p:cNvSpPr/>
            <p:nvPr/>
          </p:nvSpPr>
          <p:spPr>
            <a:xfrm>
              <a:off x="3199083" y="365719"/>
              <a:ext cx="483969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900" dirty="0">
                  <a:solidFill>
                    <a:schemeClr val="tx1"/>
                  </a:solidFill>
                </a:rPr>
                <a:t>43 AD</a:t>
              </a: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A571DA99-C077-4BFE-BAE4-0583D5666A5E}"/>
                </a:ext>
              </a:extLst>
            </p:cNvPr>
            <p:cNvSpPr/>
            <p:nvPr/>
          </p:nvSpPr>
          <p:spPr>
            <a:xfrm>
              <a:off x="3227289" y="1042421"/>
              <a:ext cx="521948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Roman Britain</a:t>
              </a: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654CC3D5-8BC5-482A-9885-4C623962F0B7}"/>
                </a:ext>
              </a:extLst>
            </p:cNvPr>
            <p:cNvSpPr/>
            <p:nvPr/>
          </p:nvSpPr>
          <p:spPr>
            <a:xfrm>
              <a:off x="5020397" y="1008826"/>
              <a:ext cx="625562" cy="37510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Benin Kingdom formed.</a:t>
              </a:r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8ECAC703-7216-4A96-9E6A-926940F342FA}"/>
                </a:ext>
              </a:extLst>
            </p:cNvPr>
            <p:cNvCxnSpPr/>
            <p:nvPr/>
          </p:nvCxnSpPr>
          <p:spPr>
            <a:xfrm>
              <a:off x="4008542" y="73082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6832A9FA-6D02-4D10-B6FF-E70CB388CE38}"/>
                </a:ext>
              </a:extLst>
            </p:cNvPr>
            <p:cNvCxnSpPr/>
            <p:nvPr/>
          </p:nvCxnSpPr>
          <p:spPr>
            <a:xfrm>
              <a:off x="4609765" y="70196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>
              <a:extLst>
                <a:ext uri="{FF2B5EF4-FFF2-40B4-BE49-F238E27FC236}">
                  <a16:creationId xmlns:a16="http://schemas.microsoft.com/office/drawing/2014/main" id="{2860B32E-7EF7-4A72-BFCB-73F453FBA172}"/>
                </a:ext>
              </a:extLst>
            </p:cNvPr>
            <p:cNvCxnSpPr>
              <a:cxnSpLocks/>
              <a:endCxn id="95" idx="0"/>
            </p:cNvCxnSpPr>
            <p:nvPr/>
          </p:nvCxnSpPr>
          <p:spPr>
            <a:xfrm>
              <a:off x="5333178" y="684819"/>
              <a:ext cx="0" cy="3240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7DA1804A-D10B-49DD-8038-E2F802C587D9}"/>
                </a:ext>
              </a:extLst>
            </p:cNvPr>
            <p:cNvSpPr/>
            <p:nvPr/>
          </p:nvSpPr>
          <p:spPr>
            <a:xfrm>
              <a:off x="3825860" y="1042421"/>
              <a:ext cx="481881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Anglo Saxons</a:t>
              </a: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804F4055-727A-41EB-83AC-59B19D713DA7}"/>
                </a:ext>
              </a:extLst>
            </p:cNvPr>
            <p:cNvSpPr/>
            <p:nvPr/>
          </p:nvSpPr>
          <p:spPr>
            <a:xfrm>
              <a:off x="4385181" y="371605"/>
              <a:ext cx="413653" cy="34834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793 AD</a:t>
              </a: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66A0214-3905-4EB0-98E1-4486503B854E}"/>
                </a:ext>
              </a:extLst>
            </p:cNvPr>
            <p:cNvSpPr/>
            <p:nvPr/>
          </p:nvSpPr>
          <p:spPr>
            <a:xfrm>
              <a:off x="5074823" y="369336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900 AD</a:t>
              </a: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CCAB1393-C87E-4DBC-997E-FA969952AA36}"/>
                </a:ext>
              </a:extLst>
            </p:cNvPr>
            <p:cNvSpPr/>
            <p:nvPr/>
          </p:nvSpPr>
          <p:spPr>
            <a:xfrm>
              <a:off x="4384364" y="1036234"/>
              <a:ext cx="552829" cy="34834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Vikings</a:t>
              </a: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40DB2941-08AF-476E-BE59-A15254DC1D94}"/>
                </a:ext>
              </a:extLst>
            </p:cNvPr>
            <p:cNvSpPr/>
            <p:nvPr/>
          </p:nvSpPr>
          <p:spPr>
            <a:xfrm>
              <a:off x="3801715" y="379430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410</a:t>
              </a:r>
            </a:p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AD</a:t>
              </a:r>
            </a:p>
          </p:txBody>
        </p: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49B29315-4A94-482F-A4C3-57CBD35EEE47}"/>
                </a:ext>
              </a:extLst>
            </p:cNvPr>
            <p:cNvCxnSpPr/>
            <p:nvPr/>
          </p:nvCxnSpPr>
          <p:spPr>
            <a:xfrm>
              <a:off x="7077148" y="707007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C771BFC6-99C0-4094-A34C-9699B293AC94}"/>
                </a:ext>
              </a:extLst>
            </p:cNvPr>
            <p:cNvCxnSpPr/>
            <p:nvPr/>
          </p:nvCxnSpPr>
          <p:spPr>
            <a:xfrm>
              <a:off x="6014551" y="725824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F0EADBB1-2D17-486C-83AF-220404DAD18B}"/>
                </a:ext>
              </a:extLst>
            </p:cNvPr>
            <p:cNvSpPr/>
            <p:nvPr/>
          </p:nvSpPr>
          <p:spPr>
            <a:xfrm>
              <a:off x="6309979" y="1007799"/>
              <a:ext cx="407716" cy="38445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600" b="1" dirty="0">
                  <a:solidFill>
                    <a:schemeClr val="tx1"/>
                  </a:solidFill>
                </a:rPr>
                <a:t>Tudors</a:t>
              </a: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E08FCC32-30D9-4207-AE6F-919A4E42F841}"/>
                </a:ext>
              </a:extLst>
            </p:cNvPr>
            <p:cNvSpPr/>
            <p:nvPr/>
          </p:nvSpPr>
          <p:spPr>
            <a:xfrm>
              <a:off x="6265058" y="393027"/>
              <a:ext cx="428558" cy="34834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1485 AD</a:t>
              </a: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B1CBB95E-B4FE-407A-9BC3-BEF542F0294E}"/>
                </a:ext>
              </a:extLst>
            </p:cNvPr>
            <p:cNvSpPr/>
            <p:nvPr/>
          </p:nvSpPr>
          <p:spPr>
            <a:xfrm>
              <a:off x="6765488" y="1006311"/>
              <a:ext cx="574179" cy="3844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Great Fire of London</a:t>
              </a: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A4795D2A-7813-4F95-92C8-0AB1A6A4BB59}"/>
                </a:ext>
              </a:extLst>
            </p:cNvPr>
            <p:cNvSpPr/>
            <p:nvPr/>
          </p:nvSpPr>
          <p:spPr>
            <a:xfrm>
              <a:off x="6870322" y="390411"/>
              <a:ext cx="413653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1666 AD</a:t>
              </a: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F403077E-0D01-4751-9F97-5D306DB96D25}"/>
                </a:ext>
              </a:extLst>
            </p:cNvPr>
            <p:cNvSpPr/>
            <p:nvPr/>
          </p:nvSpPr>
          <p:spPr>
            <a:xfrm>
              <a:off x="5690879" y="1057718"/>
              <a:ext cx="574179" cy="326211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Normans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24107529-4D9B-407E-AF47-6B88A224F377}"/>
                </a:ext>
              </a:extLst>
            </p:cNvPr>
            <p:cNvSpPr/>
            <p:nvPr/>
          </p:nvSpPr>
          <p:spPr>
            <a:xfrm>
              <a:off x="5746817" y="414230"/>
              <a:ext cx="422060" cy="348343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1066AD</a:t>
              </a: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73FB901A-52F2-4460-800C-EA7A6F91C0AD}"/>
                </a:ext>
              </a:extLst>
            </p:cNvPr>
            <p:cNvSpPr/>
            <p:nvPr/>
          </p:nvSpPr>
          <p:spPr>
            <a:xfrm>
              <a:off x="7383729" y="1011961"/>
              <a:ext cx="654737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Victorians</a:t>
              </a: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549B2569-157A-44CE-98D8-94984E7C7575}"/>
                </a:ext>
              </a:extLst>
            </p:cNvPr>
            <p:cNvSpPr/>
            <p:nvPr/>
          </p:nvSpPr>
          <p:spPr>
            <a:xfrm>
              <a:off x="7493077" y="372279"/>
              <a:ext cx="400100" cy="34834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1837 AD</a:t>
              </a: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F187A524-80CD-4378-BD3E-A4709955E03C}"/>
                </a:ext>
              </a:extLst>
            </p:cNvPr>
            <p:cNvSpPr/>
            <p:nvPr/>
          </p:nvSpPr>
          <p:spPr>
            <a:xfrm>
              <a:off x="8115233" y="341948"/>
              <a:ext cx="413653" cy="434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" b="1" dirty="0">
                  <a:solidFill>
                    <a:schemeClr val="tx1"/>
                  </a:solidFill>
                </a:rPr>
                <a:t>1914  to 1918</a:t>
              </a:r>
            </a:p>
          </p:txBody>
        </p: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464DE8B5-5C62-4E44-BD94-0C67BA5477AC}"/>
                </a:ext>
              </a:extLst>
            </p:cNvPr>
            <p:cNvCxnSpPr>
              <a:cxnSpLocks/>
              <a:endCxn id="106" idx="0"/>
            </p:cNvCxnSpPr>
            <p:nvPr/>
          </p:nvCxnSpPr>
          <p:spPr>
            <a:xfrm>
              <a:off x="6513837" y="702094"/>
              <a:ext cx="0" cy="30570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5D5F3C41-C512-49F7-A2F2-F6C5AD2C855C}"/>
                </a:ext>
              </a:extLst>
            </p:cNvPr>
            <p:cNvCxnSpPr>
              <a:cxnSpLocks/>
              <a:endCxn id="112" idx="0"/>
            </p:cNvCxnSpPr>
            <p:nvPr/>
          </p:nvCxnSpPr>
          <p:spPr>
            <a:xfrm flipH="1">
              <a:off x="7711098" y="728192"/>
              <a:ext cx="14258" cy="2837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6C916F2D-E4F3-4EC1-9ADF-FBECFBB149C1}"/>
                </a:ext>
              </a:extLst>
            </p:cNvPr>
            <p:cNvCxnSpPr/>
            <p:nvPr/>
          </p:nvCxnSpPr>
          <p:spPr>
            <a:xfrm>
              <a:off x="8314235" y="726431"/>
              <a:ext cx="0" cy="34834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 Box 2">
              <a:extLst>
                <a:ext uri="{FF2B5EF4-FFF2-40B4-BE49-F238E27FC236}">
                  <a16:creationId xmlns:a16="http://schemas.microsoft.com/office/drawing/2014/main" id="{A1BAE580-D69C-4C39-A0F7-85E06863DD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94630" y="1018170"/>
              <a:ext cx="481881" cy="36575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World War I</a:t>
              </a:r>
              <a:endPara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19" name="Straight Connector 118">
              <a:extLst>
                <a:ext uri="{FF2B5EF4-FFF2-40B4-BE49-F238E27FC236}">
                  <a16:creationId xmlns:a16="http://schemas.microsoft.com/office/drawing/2014/main" id="{E3177FFC-BAF4-4F19-A5C9-331D62A749DC}"/>
                </a:ext>
              </a:extLst>
            </p:cNvPr>
            <p:cNvCxnSpPr>
              <a:cxnSpLocks/>
              <a:endCxn id="81" idx="0"/>
            </p:cNvCxnSpPr>
            <p:nvPr/>
          </p:nvCxnSpPr>
          <p:spPr>
            <a:xfrm flipH="1">
              <a:off x="1636021" y="793777"/>
              <a:ext cx="5292" cy="22762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DF510A20-D31D-4AAF-A11E-3E668BEB8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8973" y="15593"/>
            <a:ext cx="388020" cy="35099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91CF5BE2-A5A3-66BD-03E2-CEC35B530340}"/>
              </a:ext>
            </a:extLst>
          </p:cNvPr>
          <p:cNvGrpSpPr/>
          <p:nvPr/>
        </p:nvGrpSpPr>
        <p:grpSpPr>
          <a:xfrm>
            <a:off x="2697493" y="4060164"/>
            <a:ext cx="3624979" cy="2586102"/>
            <a:chOff x="149786" y="4299172"/>
            <a:chExt cx="3758136" cy="269635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C9EF7ED-A6FD-72C3-1291-D9D3A94849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49786" y="4556782"/>
              <a:ext cx="3758136" cy="2438740"/>
            </a:xfrm>
            <a:prstGeom prst="rect">
              <a:avLst/>
            </a:prstGeom>
          </p:spPr>
        </p:pic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3BBD610-F4D4-EFA8-1463-2CA9FFD1618E}"/>
                </a:ext>
              </a:extLst>
            </p:cNvPr>
            <p:cNvSpPr/>
            <p:nvPr/>
          </p:nvSpPr>
          <p:spPr>
            <a:xfrm>
              <a:off x="1749279" y="4556782"/>
              <a:ext cx="1822977" cy="2234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05B32C8-AF49-859C-75D2-981403D695AE}"/>
                </a:ext>
              </a:extLst>
            </p:cNvPr>
            <p:cNvSpPr txBox="1"/>
            <p:nvPr/>
          </p:nvSpPr>
          <p:spPr>
            <a:xfrm>
              <a:off x="638351" y="4299172"/>
              <a:ext cx="22218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u="sng" dirty="0">
                  <a:solidFill>
                    <a:srgbClr val="FF0000"/>
                  </a:solidFill>
                </a:rPr>
                <a:t>The Parts of a Castle</a:t>
              </a: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5AFD45E7-A169-9B62-6042-1E21E47799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78" y="4141177"/>
            <a:ext cx="2513505" cy="24555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93843" y="3054372"/>
            <a:ext cx="1581823" cy="102946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/>
          <a:srcRect l="5871" r="11853" b="18072"/>
          <a:stretch/>
        </p:blipFill>
        <p:spPr>
          <a:xfrm>
            <a:off x="4798834" y="3054372"/>
            <a:ext cx="1504485" cy="1041570"/>
          </a:xfrm>
          <a:prstGeom prst="rect">
            <a:avLst/>
          </a:prstGeom>
        </p:spPr>
      </p:pic>
      <p:graphicFrame>
        <p:nvGraphicFramePr>
          <p:cNvPr id="3" name="Table 10">
            <a:extLst>
              <a:ext uri="{FF2B5EF4-FFF2-40B4-BE49-F238E27FC236}">
                <a16:creationId xmlns:a16="http://schemas.microsoft.com/office/drawing/2014/main" id="{8FE465BC-BF02-E04E-06A8-D7A12946BC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353133"/>
              </p:ext>
            </p:extLst>
          </p:nvPr>
        </p:nvGraphicFramePr>
        <p:xfrm>
          <a:off x="3064222" y="1457655"/>
          <a:ext cx="3258250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125">
                  <a:extLst>
                    <a:ext uri="{9D8B030D-6E8A-4147-A177-3AD203B41FA5}">
                      <a16:colId xmlns:a16="http://schemas.microsoft.com/office/drawing/2014/main" val="260050065"/>
                    </a:ext>
                  </a:extLst>
                </a:gridCol>
                <a:gridCol w="1629125">
                  <a:extLst>
                    <a:ext uri="{9D8B030D-6E8A-4147-A177-3AD203B41FA5}">
                      <a16:colId xmlns:a16="http://schemas.microsoft.com/office/drawing/2014/main" val="14871469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Castle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 Modern House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352175"/>
                  </a:ext>
                </a:extLst>
              </a:tr>
              <a:tr h="257702">
                <a:tc>
                  <a:txBody>
                    <a:bodyPr/>
                    <a:lstStyle/>
                    <a:p>
                      <a:r>
                        <a:rPr lang="en-GB" sz="1000" dirty="0"/>
                        <a:t>Lots of large rooms for lots of people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Smaller rooms for just one family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4330301"/>
                  </a:ext>
                </a:extLst>
              </a:tr>
              <a:tr h="257702">
                <a:tc>
                  <a:txBody>
                    <a:bodyPr/>
                    <a:lstStyle/>
                    <a:p>
                      <a:r>
                        <a:rPr lang="en-GB" sz="1000" dirty="0"/>
                        <a:t>Small windows for safety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Large windows to let in light and fresh air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0132496"/>
                  </a:ext>
                </a:extLst>
              </a:tr>
              <a:tr h="257702">
                <a:tc>
                  <a:txBody>
                    <a:bodyPr/>
                    <a:lstStyle/>
                    <a:p>
                      <a:r>
                        <a:rPr lang="en-GB" sz="1000" dirty="0"/>
                        <a:t>Thick walls that are made of stone and not painted.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Walls made of brick and painted to look pretty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193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7ACD2-E684-4676-9509-E2CA90073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19" y="58269"/>
            <a:ext cx="9435601" cy="361378"/>
          </a:xfrm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en-GB" sz="2000" b="1" dirty="0">
                <a:latin typeface="+mn-lt"/>
              </a:rPr>
              <a:t>Geography - Castles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2779ED-6A1E-4E7B-BCD2-73EB3D3F51A0}"/>
              </a:ext>
            </a:extLst>
          </p:cNvPr>
          <p:cNvSpPr txBox="1"/>
          <p:nvPr/>
        </p:nvSpPr>
        <p:spPr>
          <a:xfrm>
            <a:off x="7067550" y="2862197"/>
            <a:ext cx="2606152" cy="16004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37373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Portchester Castle is a Saxon fort. The castle’s location has made it an important part of Portsmouth defence for hundreds of years. The </a:t>
            </a:r>
            <a:r>
              <a:rPr lang="en-GB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keep</a:t>
            </a:r>
            <a:r>
              <a:rPr lang="en-GB" sz="1400" dirty="0">
                <a:solidFill>
                  <a:srgbClr val="37373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was probably built later in the late 11th century. </a:t>
            </a:r>
            <a:endParaRPr lang="en-GB" sz="1400" i="0" u="sng" dirty="0"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C22FC151-7F6B-4196-A2B4-8345F4214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447641"/>
              </p:ext>
            </p:extLst>
          </p:nvPr>
        </p:nvGraphicFramePr>
        <p:xfrm>
          <a:off x="232299" y="465490"/>
          <a:ext cx="3388931" cy="34441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44026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544905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</a:tblGrid>
              <a:tr h="339849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Key People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79744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William the Conqueror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dirty="0"/>
                        <a:t>When William invaded England in 1066 he set about building castles in the towns he won. He built Windsor Castle, The Tower of London and Dover Castle.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74283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Henry VIII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dirty="0"/>
                        <a:t>He became King of England in 1509 and his reign lasted for 38 years. He wanted to show his wealth so built lots of castles including Southsea Castle.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7190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Queen Elizabeth II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This year is the Queen’s Platinum Jubilee – she has been Queen of the United Kingdom for 70 years. She lives in Buckingham Palace and Windsor Castle.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81712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+mn-lt"/>
                        </a:rPr>
                        <a:t>St George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Patron saint of England, who has lots of fictional stories written about his brave deeds. He never visited England and was not an English knight.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81147985-757C-44F0-BB1D-22389F49EE87}"/>
              </a:ext>
            </a:extLst>
          </p:cNvPr>
          <p:cNvSpPr txBox="1"/>
          <p:nvPr/>
        </p:nvSpPr>
        <p:spPr>
          <a:xfrm>
            <a:off x="4860170" y="4511295"/>
            <a:ext cx="4813531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Other Sources of Information.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CAB427-87AA-4B22-829E-2128BA51F96D}"/>
              </a:ext>
            </a:extLst>
          </p:cNvPr>
          <p:cNvSpPr txBox="1"/>
          <p:nvPr/>
        </p:nvSpPr>
        <p:spPr>
          <a:xfrm>
            <a:off x="4871689" y="4942236"/>
            <a:ext cx="4813531" cy="182793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Websites</a:t>
            </a:r>
            <a:endParaRPr lang="en-GB" sz="1100" b="1" u="sng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https://www.dkfindout.com/uk/history/castles/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http://www.primaryhomeworkhelp.co.uk/castles/motteandbailey.htm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https://www.theschoolrun.com/homeworkhelp/castles</a:t>
            </a:r>
          </a:p>
          <a:p>
            <a:r>
              <a:rPr lang="en-GB" sz="1100" b="1" u="sng" dirty="0"/>
              <a:t>Brilliant Books:</a:t>
            </a:r>
            <a:endParaRPr lang="en-GB" sz="1100" dirty="0"/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The Knight Who Said "No!“ by  Lucy Rowland &amp; Kate Hindley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The Naughty Knight by Valerie Thomas &amp; Korky Paul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The Secret Diary of Thomas Snoop, Tudor Boy Spy (by Philip </a:t>
            </a:r>
            <a:r>
              <a:rPr lang="en-GB" sz="1100" dirty="0" err="1"/>
              <a:t>Ardagh</a:t>
            </a:r>
            <a:endParaRPr lang="en-GB" sz="1100" dirty="0"/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The Hawk of the Cross – Danna Smith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100" dirty="0"/>
              <a:t>Castle by Colin Thompson</a:t>
            </a:r>
            <a:endParaRPr lang="en-GB" sz="1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0683" y="496935"/>
            <a:ext cx="3203992" cy="22513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20683" y="2825593"/>
            <a:ext cx="3203992" cy="7386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rgbClr val="4D5156"/>
                </a:solidFill>
              </a:rPr>
              <a:t>Southsea Castle, also known as South Castle and Portsea Castle, is an artillery fort built by Henry VIII in 1544.</a:t>
            </a:r>
            <a:endParaRPr lang="en-GB" sz="1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7550" y="605816"/>
            <a:ext cx="2617670" cy="22077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299" y="3976594"/>
            <a:ext cx="2256069" cy="156691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32299" y="5600621"/>
            <a:ext cx="4550716" cy="116955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400" dirty="0"/>
              <a:t>Windsor Castle is the oldest and largest occupied castle in the world. William the Conqueror started building the castle  in the 11th century. It has been the home of 39 </a:t>
            </a:r>
            <a:r>
              <a:rPr lang="en-GB" sz="1400" dirty="0">
                <a:solidFill>
                  <a:srgbClr val="FF0000"/>
                </a:solidFill>
              </a:rPr>
              <a:t>monarchs</a:t>
            </a:r>
            <a:r>
              <a:rPr lang="en-GB" sz="1400" dirty="0"/>
              <a:t>. </a:t>
            </a:r>
            <a:r>
              <a:rPr lang="en-GB" sz="1400"/>
              <a:t>Today </a:t>
            </a:r>
            <a:r>
              <a:rPr lang="en-GB" sz="1400" smtClean="0"/>
              <a:t>, the</a:t>
            </a:r>
            <a:r>
              <a:rPr lang="en-GB" sz="1400" dirty="0"/>
              <a:t> Queen spends most of her private weekends at the Castle.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7042" y="3976594"/>
            <a:ext cx="2143863" cy="156691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250A694-336E-D19F-9156-00AE61755C1A}"/>
              </a:ext>
            </a:extLst>
          </p:cNvPr>
          <p:cNvSpPr txBox="1"/>
          <p:nvPr/>
        </p:nvSpPr>
        <p:spPr>
          <a:xfrm>
            <a:off x="5739158" y="3600861"/>
            <a:ext cx="1207947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00" dirty="0"/>
              <a:t>Long, streaming flags called banners showed the </a:t>
            </a:r>
            <a:r>
              <a:rPr lang="en-GB" sz="1000" dirty="0" smtClean="0"/>
              <a:t>symbols </a:t>
            </a:r>
            <a:r>
              <a:rPr lang="en-GB" sz="1000" dirty="0"/>
              <a:t>of the lord of the castle.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251EA99-26B5-417E-1C15-A2AE131E8C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7252" y="3616236"/>
            <a:ext cx="730854" cy="86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8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B538CB87AB234BAAC68C6DB61646AE" ma:contentTypeVersion="14" ma:contentTypeDescription="Create a new document." ma:contentTypeScope="" ma:versionID="6ba55298c05aea0aa6cdfc6716de5256">
  <xsd:schema xmlns:xsd="http://www.w3.org/2001/XMLSchema" xmlns:xs="http://www.w3.org/2001/XMLSchema" xmlns:p="http://schemas.microsoft.com/office/2006/metadata/properties" xmlns:ns2="0e494cf4-35c6-47cd-b81e-36ba8f465a22" xmlns:ns3="ff98ddef-687b-4b60-ae4f-7002a23f4581" targetNamespace="http://schemas.microsoft.com/office/2006/metadata/properties" ma:root="true" ma:fieldsID="d4f3b65cd82d4a5bef2f8324d7b12fed" ns2:_="" ns3:_="">
    <xsd:import namespace="0e494cf4-35c6-47cd-b81e-36ba8f465a22"/>
    <xsd:import namespace="ff98ddef-687b-4b60-ae4f-7002a23f4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494cf4-35c6-47cd-b81e-36ba8f465a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98ddef-687b-4b60-ae4f-7002a23f4581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61d4a09-f852-4936-a39c-fd367631aae2}" ma:internalName="TaxCatchAll" ma:showField="CatchAllData" ma:web="ff98ddef-687b-4b60-ae4f-7002a23f4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e494cf4-35c6-47cd-b81e-36ba8f465a22">
      <Terms xmlns="http://schemas.microsoft.com/office/infopath/2007/PartnerControls"/>
    </lcf76f155ced4ddcb4097134ff3c332f>
    <TaxCatchAll xmlns="ff98ddef-687b-4b60-ae4f-7002a23f4581" xsi:nil="true"/>
  </documentManagement>
</p:properties>
</file>

<file path=customXml/itemProps1.xml><?xml version="1.0" encoding="utf-8"?>
<ds:datastoreItem xmlns:ds="http://schemas.openxmlformats.org/officeDocument/2006/customXml" ds:itemID="{71E41F2C-2504-4137-AAEF-7761E1BEF481}"/>
</file>

<file path=customXml/itemProps2.xml><?xml version="1.0" encoding="utf-8"?>
<ds:datastoreItem xmlns:ds="http://schemas.openxmlformats.org/officeDocument/2006/customXml" ds:itemID="{18A5F206-D6E3-40A7-910F-745DB24EDECD}"/>
</file>

<file path=customXml/itemProps3.xml><?xml version="1.0" encoding="utf-8"?>
<ds:datastoreItem xmlns:ds="http://schemas.openxmlformats.org/officeDocument/2006/customXml" ds:itemID="{BC6376C0-DA1A-4995-AC8C-2A5FDB7B8A6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7560</TotalTime>
  <Words>696</Words>
  <Application>Microsoft Office PowerPoint</Application>
  <PresentationFormat>A4 Paper (210x297 mm)</PresentationFormat>
  <Paragraphs>98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Wingdings</vt:lpstr>
      <vt:lpstr>Office Theme</vt:lpstr>
      <vt:lpstr>  Year 2 History – Raising the Drawbridge  </vt:lpstr>
      <vt:lpstr>Geography - Castles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Mrs A Munns</cp:lastModifiedBy>
  <cp:revision>105</cp:revision>
  <cp:lastPrinted>2022-05-24T06:58:15Z</cp:lastPrinted>
  <dcterms:created xsi:type="dcterms:W3CDTF">2017-10-15T20:56:30Z</dcterms:created>
  <dcterms:modified xsi:type="dcterms:W3CDTF">2022-05-24T08:02:47Z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0x01010021B538CB87AB234BAAC68C6DB61646AE</vt:lpwstr>
  </property>
  <property fmtid="{D5CDD505-2E9C-101B-9397-08002B2CF9AE}" pid="3" name="Order">
    <vt:r8>12000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_SharedFileIndex">
    <vt:lpwstr/>
  </property>
  <property fmtid="{D5CDD505-2E9C-101B-9397-08002B2CF9AE}" pid="10" name="ComplianceAssetId">
    <vt:lpwstr/>
  </property>
  <property fmtid="{D5CDD505-2E9C-101B-9397-08002B2CF9AE}" pid="11" name="TemplateUrl">
    <vt:lpwstr/>
  </property>
  <property fmtid="{D5CDD505-2E9C-101B-9397-08002B2CF9AE}" pid="12" name="MediaServiceImageTags">
    <vt:lpwstr/>
  </property>
</Properties>
</file>