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2.xml" ContentType="application/vnd.openxmlformats-officedocument.presentationml.slide+xml"/>
  <Override PartName="/ppt/slides/slide1.xml" ContentType="application/vnd.openxmlformats-officedocument.presentationml.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9.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commentAuthors.xml" ContentType="application/vnd.openxmlformats-officedocument.presentationml.commentAuthors+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bookmarkIdSeed="2">
  <p:sldMasterIdLst>
    <p:sldMasterId id="2147483659" r:id="rId1"/>
  </p:sldMasterIdLst>
  <p:notesMasterIdLst>
    <p:notesMasterId r:id="rId4"/>
  </p:notesMasterIdLst>
  <p:sldIdLst>
    <p:sldId id="256" r:id="rId2"/>
    <p:sldId id="257" r:id="rId3"/>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munns" initials="a" lastIdx="1" clrIdx="0">
    <p:extLst>
      <p:ext uri="{19B8F6BF-5375-455C-9EA6-DF929625EA0E}">
        <p15:presenceInfo xmlns:p15="http://schemas.microsoft.com/office/powerpoint/2012/main" userId="amunns"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9012"/>
    <a:srgbClr val="FF0000"/>
    <a:srgbClr val="FFCCFF"/>
    <a:srgbClr val="FF99FF"/>
    <a:srgbClr val="CC00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5441" autoAdjust="0"/>
    <p:restoredTop sz="94627"/>
  </p:normalViewPr>
  <p:slideViewPr>
    <p:cSldViewPr snapToGrid="0" snapToObjects="1">
      <p:cViewPr varScale="1">
        <p:scale>
          <a:sx n="86" d="100"/>
          <a:sy n="86" d="100"/>
        </p:scale>
        <p:origin x="57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12" Type="http://schemas.openxmlformats.org/officeDocument/2006/relationships/customXml" Target="../customXml/item3.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11" Type="http://schemas.openxmlformats.org/officeDocument/2006/relationships/customXml" Target="../customXml/item2.xml"/><Relationship Id="rId5" Type="http://schemas.openxmlformats.org/officeDocument/2006/relationships/commentAuthors" Target="commentAuthors.xml"/><Relationship Id="rId10" Type="http://schemas.openxmlformats.org/officeDocument/2006/relationships/customXml" Target="../customXml/item1.xml"/><Relationship Id="rId4" Type="http://schemas.openxmlformats.org/officeDocument/2006/relationships/notesMaster" Target="notesMasters/notesMaster1.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294" tIns="45647" rIns="91294" bIns="45647" numCol="1"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294" tIns="45647" rIns="91294" bIns="45647" numCol="1" rtlCol="0"/>
          <a:lstStyle>
            <a:lvl1pPr algn="r">
              <a:defRPr sz="1200"/>
            </a:lvl1pPr>
          </a:lstStyle>
          <a:p>
            <a:fld id="{74DA69C8-F84C-2947-85D9-F4E475966ECC}" type="datetimeFigureOut">
              <a:rPr lang="en-US" smtClean="0"/>
              <a:t>6/1/2022</a:t>
            </a:fld>
            <a:endParaRPr lang="en-US"/>
          </a:p>
        </p:txBody>
      </p:sp>
      <p:sp>
        <p:nvSpPr>
          <p:cNvPr id="4" name="Slide Image Placeholder 3"/>
          <p:cNvSpPr>
            <a:spLocks noGrp="1" noRot="1" noChangeAspect="1"/>
          </p:cNvSpPr>
          <p:nvPr>
            <p:ph type="sldImg" idx="2"/>
          </p:nvPr>
        </p:nvSpPr>
        <p:spPr>
          <a:xfrm>
            <a:off x="981075" y="1241425"/>
            <a:ext cx="4835525" cy="3349625"/>
          </a:xfrm>
          <a:prstGeom prst="rect">
            <a:avLst/>
          </a:prstGeom>
          <a:noFill/>
          <a:ln w="12700">
            <a:solidFill>
              <a:prstClr val="black"/>
            </a:solidFill>
          </a:ln>
        </p:spPr>
        <p:txBody>
          <a:bodyPr vert="horz" lIns="91294" tIns="45647" rIns="91294" bIns="45647" numCol="1" rtlCol="0" anchor="ctr"/>
          <a:lstStyle/>
          <a:p>
            <a:endParaRPr lang="en-US"/>
          </a:p>
        </p:txBody>
      </p:sp>
      <p:sp>
        <p:nvSpPr>
          <p:cNvPr id="5" name="Notes Placeholder 4"/>
          <p:cNvSpPr>
            <a:spLocks noGrp="1"/>
          </p:cNvSpPr>
          <p:nvPr>
            <p:ph type="body" sz="quarter" idx="3"/>
          </p:nvPr>
        </p:nvSpPr>
        <p:spPr>
          <a:xfrm>
            <a:off x="679768" y="4777195"/>
            <a:ext cx="5438140" cy="3908613"/>
          </a:xfrm>
          <a:prstGeom prst="rect">
            <a:avLst/>
          </a:prstGeom>
        </p:spPr>
        <p:txBody>
          <a:bodyPr vert="horz" lIns="91294" tIns="45647" rIns="91294" bIns="45647"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28585"/>
            <a:ext cx="2945659" cy="498055"/>
          </a:xfrm>
          <a:prstGeom prst="rect">
            <a:avLst/>
          </a:prstGeom>
        </p:spPr>
        <p:txBody>
          <a:bodyPr vert="horz" lIns="91294" tIns="45647" rIns="91294" bIns="45647"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5"/>
            <a:ext cx="2945659" cy="498055"/>
          </a:xfrm>
          <a:prstGeom prst="rect">
            <a:avLst/>
          </a:prstGeom>
        </p:spPr>
        <p:txBody>
          <a:bodyPr vert="horz" lIns="91294" tIns="45647" rIns="91294" bIns="45647"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0C8F01E-995B-8848-96E4-13733EB6AADD}" type="slidenum">
              <a:rPr lang="en-US" smtClean="0"/>
              <a:t>2</a:t>
            </a:fld>
            <a:endParaRPr lang="en-US"/>
          </a:p>
        </p:txBody>
      </p:sp>
    </p:spTree>
    <p:extLst>
      <p:ext uri="{BB962C8B-B14F-4D97-AF65-F5344CB8AC3E}">
        <p14:creationId xmlns:p14="http://schemas.microsoft.com/office/powerpoint/2010/main" val="30970866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6/1/2022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6/1/2022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6/1/2022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6/1/2022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6/1/2022</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6/1/2022</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6/1/2022</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6/1/2022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6/1/2022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6/1/2022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6/1/2022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6/1/2022</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https://www.bbc.co.uk/bitesize/topics/zxsbcdm" TargetMode="External"/><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0"/>
            <a:ext cx="9271710" cy="366588"/>
          </a:xfrm>
          <a:solidFill>
            <a:schemeClr val="accent4">
              <a:lumMod val="40000"/>
              <a:lumOff val="60000"/>
            </a:schemeClr>
          </a:solidFill>
        </p:spPr>
        <p:txBody>
          <a:bodyPr numCol="1">
            <a:noAutofit/>
          </a:bodyPr>
          <a:lstStyle/>
          <a:p>
            <a:r>
              <a:rPr lang="en-US" sz="1800" b="1" dirty="0"/>
              <a:t>		</a:t>
            </a:r>
            <a:r>
              <a:rPr lang="en-US" sz="2000" b="1" dirty="0">
                <a:latin typeface="+mn-lt"/>
              </a:rPr>
              <a:t>Year 6 History –The Kingdom of Benin</a:t>
            </a:r>
            <a:r>
              <a:rPr lang="en-US" sz="1800" b="1" dirty="0"/>
              <a:t>		</a:t>
            </a:r>
          </a:p>
        </p:txBody>
      </p:sp>
      <p:graphicFrame>
        <p:nvGraphicFramePr>
          <p:cNvPr id="4" name="Table 3"/>
          <p:cNvGraphicFramePr>
            <a:graphicFrameLocks noGrp="1"/>
          </p:cNvGraphicFramePr>
          <p:nvPr>
            <p:extLst>
              <p:ext uri="{D42A27DB-BD31-4B8C-83A1-F6EECF244321}">
                <p14:modId xmlns:p14="http://schemas.microsoft.com/office/powerpoint/2010/main" val="3590414419"/>
              </p:ext>
            </p:extLst>
          </p:nvPr>
        </p:nvGraphicFramePr>
        <p:xfrm>
          <a:off x="3116028" y="1529648"/>
          <a:ext cx="3329939" cy="5258646"/>
        </p:xfrm>
        <a:graphic>
          <a:graphicData uri="http://schemas.openxmlformats.org/drawingml/2006/table">
            <a:tbl>
              <a:tblPr firstRow="1" bandRow="1">
                <a:tableStyleId>{5C22544A-7EE6-4342-B048-85BDC9FD1C3A}</a:tableStyleId>
              </a:tblPr>
              <a:tblGrid>
                <a:gridCol w="329277">
                  <a:extLst>
                    <a:ext uri="{9D8B030D-6E8A-4147-A177-3AD203B41FA5}">
                      <a16:colId xmlns:a16="http://schemas.microsoft.com/office/drawing/2014/main" val="20002"/>
                    </a:ext>
                  </a:extLst>
                </a:gridCol>
                <a:gridCol w="1079145">
                  <a:extLst>
                    <a:ext uri="{9D8B030D-6E8A-4147-A177-3AD203B41FA5}">
                      <a16:colId xmlns:a16="http://schemas.microsoft.com/office/drawing/2014/main" val="20000"/>
                    </a:ext>
                  </a:extLst>
                </a:gridCol>
                <a:gridCol w="1921517">
                  <a:extLst>
                    <a:ext uri="{9D8B030D-6E8A-4147-A177-3AD203B41FA5}">
                      <a16:colId xmlns:a16="http://schemas.microsoft.com/office/drawing/2014/main" val="20001"/>
                    </a:ext>
                  </a:extLst>
                </a:gridCol>
              </a:tblGrid>
              <a:tr h="429713">
                <a:tc gridSpan="3">
                  <a:txBody>
                    <a:bodyPr/>
                    <a:lstStyle/>
                    <a:p>
                      <a:pPr marL="0" marR="0" lvl="0" indent="0" algn="ctr" defTabSz="914400" rtl="0" eaLnBrk="1" latinLnBrk="0" hangingPunct="1">
                        <a:lnSpc>
                          <a:spcPct val="100000"/>
                        </a:lnSpc>
                        <a:spcBef>
                          <a:spcPts val="0"/>
                        </a:spcBef>
                        <a:spcAft>
                          <a:spcPts val="0"/>
                        </a:spcAft>
                        <a:buClrTx/>
                        <a:buSzTx/>
                        <a:buFontTx/>
                        <a:buNone/>
                        <a:tabLst/>
                        <a:defRPr/>
                      </a:pPr>
                      <a:r>
                        <a:rPr lang="en-US" sz="1800" dirty="0"/>
                        <a:t>Important Vocabulary</a:t>
                      </a:r>
                    </a:p>
                  </a:txBody>
                  <a:tcPr marL="74295" marR="74295" marT="37148" marB="37148"/>
                </a:tc>
                <a:tc hMerge="1">
                  <a:txBody>
                    <a:bodyPr/>
                    <a:lstStyle/>
                    <a:p>
                      <a:endParaRPr lang="en-US" sz="1500" dirty="0"/>
                    </a:p>
                  </a:txBody>
                  <a:tcPr marL="74295" marR="74295" marT="37148" marB="37148"/>
                </a:tc>
                <a:tc hMerge="1">
                  <a:txBody>
                    <a:bodyPr/>
                    <a:lstStyle/>
                    <a:p>
                      <a:endParaRPr lang="en-US" sz="1500" dirty="0"/>
                    </a:p>
                  </a:txBody>
                  <a:tcPr marL="74295" marR="74295" marT="37148" marB="37148"/>
                </a:tc>
                <a:extLst>
                  <a:ext uri="{0D108BD9-81ED-4DB2-BD59-A6C34878D82A}">
                    <a16:rowId xmlns:a16="http://schemas.microsoft.com/office/drawing/2014/main" val="10000"/>
                  </a:ext>
                </a:extLst>
              </a:tr>
              <a:tr h="460454">
                <a:tc>
                  <a:txBody>
                    <a:bodyPr/>
                    <a:lstStyle/>
                    <a:p>
                      <a:r>
                        <a:rPr lang="en-US" sz="1200" dirty="0"/>
                        <a:t>1</a:t>
                      </a:r>
                    </a:p>
                  </a:txBody>
                  <a:tcPr marL="74295" marR="74295" marT="37148" marB="37148"/>
                </a:tc>
                <a:tc>
                  <a:txBody>
                    <a:bodyPr/>
                    <a:lstStyle/>
                    <a:p>
                      <a:r>
                        <a:rPr lang="en-GB" sz="1200" b="1" dirty="0">
                          <a:latin typeface="+mn-lt"/>
                        </a:rPr>
                        <a:t>Animism</a:t>
                      </a:r>
                    </a:p>
                  </a:txBody>
                  <a:tcPr marL="74295" marR="74295" marT="37148" marB="37148"/>
                </a:tc>
                <a:tc>
                  <a:txBody>
                    <a:bodyPr/>
                    <a:lstStyle/>
                    <a:p>
                      <a:r>
                        <a:rPr lang="en-GB" sz="1000" dirty="0">
                          <a:latin typeface="+mn-lt"/>
                        </a:rPr>
                        <a:t>A </a:t>
                      </a:r>
                      <a:r>
                        <a:rPr lang="en-GB" sz="1000" dirty="0" smtClean="0">
                          <a:latin typeface="+mn-lt"/>
                        </a:rPr>
                        <a:t>religion that</a:t>
                      </a:r>
                      <a:r>
                        <a:rPr lang="en-GB" sz="1000" baseline="0" dirty="0" smtClean="0">
                          <a:latin typeface="+mn-lt"/>
                        </a:rPr>
                        <a:t> teaches</a:t>
                      </a:r>
                      <a:r>
                        <a:rPr lang="en-GB" sz="1000" dirty="0" smtClean="0">
                          <a:latin typeface="+mn-lt"/>
                        </a:rPr>
                        <a:t> that humans, animals and non- living objects all have souls or spirits.</a:t>
                      </a:r>
                      <a:endParaRPr lang="en-GB" sz="1000" dirty="0">
                        <a:latin typeface="+mn-lt"/>
                      </a:endParaRPr>
                    </a:p>
                  </a:txBody>
                  <a:tcPr marL="74295" marR="74295" marT="37148" marB="37148"/>
                </a:tc>
                <a:extLst>
                  <a:ext uri="{0D108BD9-81ED-4DB2-BD59-A6C34878D82A}">
                    <a16:rowId xmlns:a16="http://schemas.microsoft.com/office/drawing/2014/main" val="10001"/>
                  </a:ext>
                </a:extLst>
              </a:tr>
              <a:tr h="419376">
                <a:tc>
                  <a:txBody>
                    <a:bodyPr/>
                    <a:lstStyle/>
                    <a:p>
                      <a:r>
                        <a:rPr lang="en-US" sz="1200" dirty="0"/>
                        <a:t>2</a:t>
                      </a:r>
                    </a:p>
                  </a:txBody>
                  <a:tcPr marL="74295" marR="74295" marT="37148" marB="37148"/>
                </a:tc>
                <a:tc>
                  <a:txBody>
                    <a:bodyPr/>
                    <a:lstStyle/>
                    <a:p>
                      <a:r>
                        <a:rPr lang="en-GB" sz="1200" b="1" dirty="0">
                          <a:latin typeface="+mn-lt"/>
                        </a:rPr>
                        <a:t>Cowrie shells</a:t>
                      </a:r>
                    </a:p>
                  </a:txBody>
                  <a:tcPr marL="74295" marR="74295" marT="37148" marB="37148"/>
                </a:tc>
                <a:tc>
                  <a:txBody>
                    <a:bodyPr/>
                    <a:lstStyle/>
                    <a:p>
                      <a:r>
                        <a:rPr lang="en-GB" sz="1000" dirty="0">
                          <a:latin typeface="+mn-lt"/>
                        </a:rPr>
                        <a:t>A seashell which Europeans used as a kind of money to trade with African leaders.</a:t>
                      </a:r>
                    </a:p>
                  </a:txBody>
                  <a:tcPr marL="74295" marR="74295" marT="37148" marB="37148"/>
                </a:tc>
                <a:extLst>
                  <a:ext uri="{0D108BD9-81ED-4DB2-BD59-A6C34878D82A}">
                    <a16:rowId xmlns:a16="http://schemas.microsoft.com/office/drawing/2014/main" val="10002"/>
                  </a:ext>
                </a:extLst>
              </a:tr>
              <a:tr h="414815">
                <a:tc>
                  <a:txBody>
                    <a:bodyPr/>
                    <a:lstStyle/>
                    <a:p>
                      <a:r>
                        <a:rPr lang="en-US" sz="1200" dirty="0"/>
                        <a:t>3</a:t>
                      </a:r>
                    </a:p>
                  </a:txBody>
                  <a:tcPr marL="74295" marR="74295" marT="37148" marB="37148"/>
                </a:tc>
                <a:tc>
                  <a:txBody>
                    <a:bodyPr/>
                    <a:lstStyle/>
                    <a:p>
                      <a:r>
                        <a:rPr lang="en-GB" sz="1200" b="1" dirty="0">
                          <a:latin typeface="+mn-lt"/>
                        </a:rPr>
                        <a:t>Colonisation</a:t>
                      </a:r>
                    </a:p>
                  </a:txBody>
                  <a:tcPr marL="74295" marR="74295" marT="37148" marB="37148"/>
                </a:tc>
                <a:tc>
                  <a:txBody>
                    <a:bodyPr/>
                    <a:lstStyle/>
                    <a:p>
                      <a:r>
                        <a:rPr lang="en-GB" sz="1000" dirty="0" smtClean="0">
                          <a:latin typeface="+mn-lt"/>
                        </a:rPr>
                        <a:t>When invades take over a country by force and live there</a:t>
                      </a:r>
                      <a:r>
                        <a:rPr lang="en-GB" sz="1000" baseline="0" dirty="0" smtClean="0">
                          <a:latin typeface="+mn-lt"/>
                        </a:rPr>
                        <a:t>, claiming the land for their native country.</a:t>
                      </a:r>
                      <a:endParaRPr lang="en-GB" sz="1000" dirty="0">
                        <a:latin typeface="+mn-lt"/>
                      </a:endParaRPr>
                    </a:p>
                  </a:txBody>
                  <a:tcPr marL="74295" marR="74295" marT="37148" marB="37148"/>
                </a:tc>
                <a:extLst>
                  <a:ext uri="{0D108BD9-81ED-4DB2-BD59-A6C34878D82A}">
                    <a16:rowId xmlns:a16="http://schemas.microsoft.com/office/drawing/2014/main" val="10003"/>
                  </a:ext>
                </a:extLst>
              </a:tr>
              <a:tr h="432600">
                <a:tc>
                  <a:txBody>
                    <a:bodyPr/>
                    <a:lstStyle/>
                    <a:p>
                      <a:r>
                        <a:rPr lang="en-US" sz="1200" dirty="0"/>
                        <a:t>4</a:t>
                      </a:r>
                    </a:p>
                  </a:txBody>
                  <a:tcPr marL="74295" marR="74295" marT="37148" marB="37148"/>
                </a:tc>
                <a:tc>
                  <a:txBody>
                    <a:bodyPr/>
                    <a:lstStyle/>
                    <a:p>
                      <a:pPr algn="l"/>
                      <a:r>
                        <a:rPr lang="en-GB" sz="1200" b="1" dirty="0">
                          <a:latin typeface="+mn-lt"/>
                        </a:rPr>
                        <a:t>Civil war</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smtClean="0">
                          <a:latin typeface="+mn-lt"/>
                        </a:rPr>
                        <a:t>A war between people who live in the same country.</a:t>
                      </a:r>
                      <a:endParaRPr lang="en-GB" sz="1000" dirty="0">
                        <a:latin typeface="+mn-lt"/>
                      </a:endParaRPr>
                    </a:p>
                  </a:txBody>
                  <a:tcPr marL="74295" marR="74295" marT="37148" marB="37148"/>
                </a:tc>
                <a:extLst>
                  <a:ext uri="{0D108BD9-81ED-4DB2-BD59-A6C34878D82A}">
                    <a16:rowId xmlns:a16="http://schemas.microsoft.com/office/drawing/2014/main" val="10004"/>
                  </a:ext>
                </a:extLst>
              </a:tr>
              <a:tr h="425087">
                <a:tc>
                  <a:txBody>
                    <a:bodyPr/>
                    <a:lstStyle/>
                    <a:p>
                      <a:r>
                        <a:rPr lang="en-US" sz="1200" dirty="0"/>
                        <a:t>5</a:t>
                      </a:r>
                    </a:p>
                  </a:txBody>
                  <a:tcPr marL="74295" marR="74295" marT="37148" marB="37148"/>
                </a:tc>
                <a:tc>
                  <a:txBody>
                    <a:bodyPr/>
                    <a:lstStyle/>
                    <a:p>
                      <a:pPr algn="l"/>
                      <a:r>
                        <a:rPr lang="en-GB" sz="1200" b="1" dirty="0">
                          <a:latin typeface="+mn-lt"/>
                        </a:rPr>
                        <a:t>Oba</a:t>
                      </a:r>
                    </a:p>
                  </a:txBody>
                  <a:tcPr marL="74295" marR="74295" marT="37148" marB="37148"/>
                </a:tc>
                <a:tc>
                  <a:txBody>
                    <a:bodyPr/>
                    <a:lstStyle/>
                    <a:p>
                      <a:pPr algn="l"/>
                      <a:r>
                        <a:rPr lang="en-GB" sz="1000" dirty="0" smtClean="0">
                          <a:latin typeface="+mn-lt"/>
                        </a:rPr>
                        <a:t>The</a:t>
                      </a:r>
                      <a:r>
                        <a:rPr lang="en-GB" sz="1000" baseline="0" dirty="0" smtClean="0">
                          <a:latin typeface="+mn-lt"/>
                        </a:rPr>
                        <a:t> Yoruba word for a </a:t>
                      </a:r>
                      <a:r>
                        <a:rPr lang="en-GB" sz="1000" dirty="0" smtClean="0">
                          <a:latin typeface="+mn-lt"/>
                        </a:rPr>
                        <a:t>king </a:t>
                      </a:r>
                      <a:r>
                        <a:rPr lang="en-GB" sz="1000" dirty="0">
                          <a:latin typeface="+mn-lt"/>
                        </a:rPr>
                        <a:t>or </a:t>
                      </a:r>
                      <a:r>
                        <a:rPr lang="en-GB" sz="1000" dirty="0" smtClean="0">
                          <a:latin typeface="+mn-lt"/>
                        </a:rPr>
                        <a:t>chief .  First used by Oba Eweka,</a:t>
                      </a:r>
                      <a:r>
                        <a:rPr lang="en-GB" sz="1000" baseline="0" dirty="0" smtClean="0">
                          <a:latin typeface="+mn-lt"/>
                        </a:rPr>
                        <a:t> AD 1180.</a:t>
                      </a:r>
                      <a:endParaRPr lang="en-GB" sz="1000" dirty="0">
                        <a:latin typeface="+mn-lt"/>
                      </a:endParaRPr>
                    </a:p>
                  </a:txBody>
                  <a:tcPr marL="74295" marR="74295" marT="37148" marB="37148"/>
                </a:tc>
                <a:extLst>
                  <a:ext uri="{0D108BD9-81ED-4DB2-BD59-A6C34878D82A}">
                    <a16:rowId xmlns:a16="http://schemas.microsoft.com/office/drawing/2014/main" val="10005"/>
                  </a:ext>
                </a:extLst>
              </a:tr>
              <a:tr h="392792">
                <a:tc>
                  <a:txBody>
                    <a:bodyPr/>
                    <a:lstStyle/>
                    <a:p>
                      <a:r>
                        <a:rPr lang="en-US" sz="1200" dirty="0"/>
                        <a:t>6</a:t>
                      </a:r>
                    </a:p>
                  </a:txBody>
                  <a:tcPr marL="74295" marR="74295" marT="37148" marB="37148"/>
                </a:tc>
                <a:tc>
                  <a:txBody>
                    <a:bodyPr/>
                    <a:lstStyle/>
                    <a:p>
                      <a:pPr algn="l"/>
                      <a:r>
                        <a:rPr lang="en-GB" sz="1200" b="1" dirty="0">
                          <a:latin typeface="+mn-lt"/>
                        </a:rPr>
                        <a:t>Ogisos</a:t>
                      </a:r>
                    </a:p>
                  </a:txBody>
                  <a:tcPr marL="74295" marR="74295" marT="37148" marB="37148"/>
                </a:tc>
                <a:tc>
                  <a:txBody>
                    <a:bodyPr/>
                    <a:lstStyle/>
                    <a:p>
                      <a:pPr algn="l"/>
                      <a:r>
                        <a:rPr lang="en-GB" sz="1000" dirty="0">
                          <a:latin typeface="+mn-lt"/>
                        </a:rPr>
                        <a:t>The first kings of Benin. Ogisos means “ Rulers of the Sky”</a:t>
                      </a:r>
                    </a:p>
                  </a:txBody>
                  <a:tcPr marL="74295" marR="74295" marT="37148" marB="37148"/>
                </a:tc>
                <a:extLst>
                  <a:ext uri="{0D108BD9-81ED-4DB2-BD59-A6C34878D82A}">
                    <a16:rowId xmlns:a16="http://schemas.microsoft.com/office/drawing/2014/main" val="2332263478"/>
                  </a:ext>
                </a:extLst>
              </a:tr>
              <a:tr h="541389">
                <a:tc>
                  <a:txBody>
                    <a:bodyPr/>
                    <a:lstStyle/>
                    <a:p>
                      <a:r>
                        <a:rPr lang="en-US" sz="1200" dirty="0"/>
                        <a:t>7</a:t>
                      </a:r>
                    </a:p>
                  </a:txBody>
                  <a:tcPr marL="74295" marR="74295" marT="37148" marB="37148"/>
                </a:tc>
                <a:tc>
                  <a:txBody>
                    <a:bodyPr/>
                    <a:lstStyle/>
                    <a:p>
                      <a:r>
                        <a:rPr lang="en-GB" sz="1200" b="1" dirty="0" smtClean="0">
                          <a:latin typeface="+mn-lt"/>
                        </a:rPr>
                        <a:t>Ohen</a:t>
                      </a:r>
                      <a:endParaRPr lang="en-GB" sz="1200" b="1" dirty="0">
                        <a:latin typeface="+mn-lt"/>
                      </a:endParaRPr>
                    </a:p>
                  </a:txBody>
                  <a:tcPr marL="74295" marR="74295" marT="37148" marB="37148"/>
                </a:tc>
                <a:tc>
                  <a:txBody>
                    <a:bodyPr/>
                    <a:lstStyle/>
                    <a:p>
                      <a:r>
                        <a:rPr lang="en-GB" sz="1000" dirty="0" smtClean="0">
                          <a:latin typeface="+mn-lt"/>
                        </a:rPr>
                        <a:t>A religious holy person who performed ceremonies in the kingdom of Benin.</a:t>
                      </a:r>
                      <a:endParaRPr lang="en-GB" sz="1000" dirty="0">
                        <a:latin typeface="+mn-lt"/>
                      </a:endParaRPr>
                    </a:p>
                  </a:txBody>
                  <a:tcPr marL="74295" marR="74295" marT="37148" marB="37148"/>
                </a:tc>
                <a:extLst>
                  <a:ext uri="{0D108BD9-81ED-4DB2-BD59-A6C34878D82A}">
                    <a16:rowId xmlns:a16="http://schemas.microsoft.com/office/drawing/2014/main" val="1068278743"/>
                  </a:ext>
                </a:extLst>
              </a:tr>
              <a:tr h="479236">
                <a:tc>
                  <a:txBody>
                    <a:bodyPr/>
                    <a:lstStyle/>
                    <a:p>
                      <a:r>
                        <a:rPr lang="en-US" sz="1200" dirty="0"/>
                        <a:t>8</a:t>
                      </a:r>
                    </a:p>
                  </a:txBody>
                  <a:tcPr marL="74295" marR="74295" marT="37148" marB="37148"/>
                </a:tc>
                <a:tc>
                  <a:txBody>
                    <a:bodyPr/>
                    <a:lstStyle/>
                    <a:p>
                      <a:pPr algn="l">
                        <a:lnSpc>
                          <a:spcPct val="107000"/>
                        </a:lnSpc>
                        <a:spcAft>
                          <a:spcPts val="800"/>
                        </a:spcAft>
                      </a:pPr>
                      <a:r>
                        <a:rPr lang="en-GB" sz="1200" b="1" dirty="0" smtClean="0">
                          <a:effectLst/>
                          <a:latin typeface="+mn-lt"/>
                          <a:ea typeface="Calibri" panose="020F0502020204030204" pitchFamily="34" charset="0"/>
                          <a:cs typeface="Times New Roman" panose="02020603050405020304" pitchFamily="18" charset="0"/>
                        </a:rPr>
                        <a:t>Yoruba</a:t>
                      </a:r>
                      <a:endParaRPr lang="en-GB" sz="1200" b="1" dirty="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800"/>
                        </a:spcAft>
                      </a:pPr>
                      <a:r>
                        <a:rPr lang="en-GB" sz="1000" b="0" dirty="0" smtClean="0">
                          <a:effectLst/>
                          <a:latin typeface="+mn-lt"/>
                          <a:ea typeface="Calibri" panose="020F0502020204030204" pitchFamily="34" charset="0"/>
                          <a:cs typeface="Times New Roman" panose="02020603050405020304" pitchFamily="18" charset="0"/>
                        </a:rPr>
                        <a:t>Yoruba is a language spoken in  Nigeria and West Africa. It is spoken by the ethnic Yoruba people.</a:t>
                      </a:r>
                      <a:endParaRPr lang="en-GB" sz="1000" b="0" dirty="0">
                        <a:effectLst/>
                        <a:latin typeface="+mn-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49023274"/>
                  </a:ext>
                </a:extLst>
              </a:tr>
              <a:tr h="604783">
                <a:tc>
                  <a:txBody>
                    <a:bodyPr/>
                    <a:lstStyle/>
                    <a:p>
                      <a:r>
                        <a:rPr lang="en-US" sz="1200" dirty="0"/>
                        <a:t>9</a:t>
                      </a:r>
                    </a:p>
                  </a:txBody>
                  <a:tcPr marL="74295" marR="74295" marT="37148" marB="37148"/>
                </a:tc>
                <a:tc>
                  <a:txBody>
                    <a:bodyPr/>
                    <a:lstStyle/>
                    <a:p>
                      <a:r>
                        <a:rPr lang="en-GB" sz="1200" b="1" dirty="0" smtClean="0">
                          <a:latin typeface="+mn-lt"/>
                        </a:rPr>
                        <a:t>Yam</a:t>
                      </a:r>
                      <a:endParaRPr lang="en-GB" sz="1200" b="1" dirty="0">
                        <a:latin typeface="+mn-lt"/>
                      </a:endParaRPr>
                    </a:p>
                  </a:txBody>
                  <a:tcPr marL="74295" marR="74295" marT="37148" marB="37148"/>
                </a:tc>
                <a:tc>
                  <a:txBody>
                    <a:bodyPr/>
                    <a:lstStyle/>
                    <a:p>
                      <a:r>
                        <a:rPr lang="en-GB" sz="1000" dirty="0" smtClean="0">
                          <a:latin typeface="+mn-lt"/>
                        </a:rPr>
                        <a:t>The main crop of the Benin civilization was the yam</a:t>
                      </a:r>
                    </a:p>
                    <a:p>
                      <a:r>
                        <a:rPr lang="en-GB" sz="1000" dirty="0" smtClean="0">
                          <a:latin typeface="+mn-lt"/>
                        </a:rPr>
                        <a:t>(sweet potato). Also, okra, beans and peppers.</a:t>
                      </a:r>
                      <a:endParaRPr lang="en-GB" sz="1000" dirty="0">
                        <a:latin typeface="+mn-lt"/>
                      </a:endParaRPr>
                    </a:p>
                  </a:txBody>
                  <a:tcPr marL="74295" marR="74295" marT="37148" marB="37148"/>
                </a:tc>
                <a:extLst>
                  <a:ext uri="{0D108BD9-81ED-4DB2-BD59-A6C34878D82A}">
                    <a16:rowId xmlns:a16="http://schemas.microsoft.com/office/drawing/2014/main" val="1046617851"/>
                  </a:ext>
                </a:extLst>
              </a:tr>
            </a:tbl>
          </a:graphicData>
        </a:graphic>
      </p:graphicFrame>
      <p:cxnSp>
        <p:nvCxnSpPr>
          <p:cNvPr id="5" name="Straight Connector 4"/>
          <p:cNvCxnSpPr/>
          <p:nvPr/>
        </p:nvCxnSpPr>
        <p:spPr>
          <a:xfrm>
            <a:off x="0" y="367044"/>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D1146DF9-379D-4619-A4F2-EA0272DF9DB7}"/>
              </a:ext>
            </a:extLst>
          </p:cNvPr>
          <p:cNvSpPr txBox="1"/>
          <p:nvPr/>
        </p:nvSpPr>
        <p:spPr>
          <a:xfrm>
            <a:off x="93402" y="1533257"/>
            <a:ext cx="2938428" cy="646331"/>
          </a:xfrm>
          <a:prstGeom prst="rect">
            <a:avLst/>
          </a:prstGeom>
          <a:solidFill>
            <a:srgbClr val="CC0099"/>
          </a:solidFill>
        </p:spPr>
        <p:txBody>
          <a:bodyPr wrap="square" rtlCol="0">
            <a:spAutoFit/>
          </a:bodyPr>
          <a:lstStyle/>
          <a:p>
            <a:pPr algn="ctr"/>
            <a:r>
              <a:rPr lang="en-GB" b="1" dirty="0">
                <a:solidFill>
                  <a:schemeClr val="bg1"/>
                </a:solidFill>
              </a:rPr>
              <a:t>What You Should Know Already</a:t>
            </a:r>
          </a:p>
        </p:txBody>
      </p:sp>
      <p:sp>
        <p:nvSpPr>
          <p:cNvPr id="13" name="TextBox 12">
            <a:extLst>
              <a:ext uri="{FF2B5EF4-FFF2-40B4-BE49-F238E27FC236}">
                <a16:creationId xmlns:a16="http://schemas.microsoft.com/office/drawing/2014/main" id="{ED8D5381-61A8-49E2-BB1A-84F08969C819}"/>
              </a:ext>
            </a:extLst>
          </p:cNvPr>
          <p:cNvSpPr txBox="1"/>
          <p:nvPr/>
        </p:nvSpPr>
        <p:spPr>
          <a:xfrm>
            <a:off x="73498" y="2262993"/>
            <a:ext cx="2938428" cy="2516073"/>
          </a:xfrm>
          <a:prstGeom prst="rect">
            <a:avLst/>
          </a:prstGeom>
          <a:solidFill>
            <a:srgbClr val="FFCCFF"/>
          </a:solidFill>
        </p:spPr>
        <p:txBody>
          <a:bodyPr wrap="square" rtlCol="0">
            <a:spAutoFit/>
          </a:bodyPr>
          <a:lstStyle/>
          <a:p>
            <a:pPr marL="171450" indent="-171450">
              <a:buFont typeface="Arial" panose="020B0604020202020204" pitchFamily="34" charset="0"/>
              <a:buChar char="•"/>
            </a:pPr>
            <a:r>
              <a:rPr lang="en-GB" sz="1050" dirty="0"/>
              <a:t>The location of the continent of Africa and be able to use an atlas to locate countries, cities and physical features.</a:t>
            </a:r>
          </a:p>
          <a:p>
            <a:pPr marL="171450" indent="-171450">
              <a:buFont typeface="Arial" panose="020B0604020202020204" pitchFamily="34" charset="0"/>
              <a:buChar char="•"/>
            </a:pPr>
            <a:r>
              <a:rPr lang="en-GB" sz="1050" dirty="0"/>
              <a:t>How to use a timeline to place periods of history I have learnt about.</a:t>
            </a:r>
          </a:p>
          <a:p>
            <a:pPr marL="171450" indent="-171450">
              <a:buFont typeface="Arial" panose="020B0604020202020204" pitchFamily="34" charset="0"/>
              <a:buChar char="•"/>
            </a:pPr>
            <a:r>
              <a:rPr lang="en-GB" sz="1050" dirty="0"/>
              <a:t>Use the vocabulary – BC, AD, era, decade, century correctly.</a:t>
            </a:r>
          </a:p>
          <a:p>
            <a:pPr marL="171450" indent="-171450">
              <a:buFont typeface="Arial" panose="020B0604020202020204" pitchFamily="34" charset="0"/>
              <a:buChar char="•"/>
            </a:pPr>
            <a:r>
              <a:rPr lang="en-GB" sz="1050" dirty="0">
                <a:effectLst/>
                <a:latin typeface="Calibri" panose="020F0502020204030204" pitchFamily="34" charset="0"/>
                <a:ea typeface="Calibri" panose="020F0502020204030204" pitchFamily="34" charset="0"/>
                <a:cs typeface="Times New Roman" panose="02020603050405020304" pitchFamily="18" charset="0"/>
              </a:rPr>
              <a:t>understand that people’s experiences over history varied depending upon their different social status.</a:t>
            </a:r>
          </a:p>
          <a:p>
            <a:pPr marL="171450" indent="-171450">
              <a:buFont typeface="Arial" panose="020B0604020202020204" pitchFamily="34" charset="0"/>
              <a:buChar char="•"/>
            </a:pPr>
            <a:r>
              <a:rPr lang="en-GB" sz="1050" dirty="0">
                <a:latin typeface="Calibri" panose="020F0502020204030204" pitchFamily="34" charset="0"/>
                <a:cs typeface="Times New Roman" panose="02020603050405020304" pitchFamily="18" charset="0"/>
              </a:rPr>
              <a:t>Select reliable information from a variety of primary and secondary sources to research and answer questions.</a:t>
            </a:r>
          </a:p>
          <a:p>
            <a:pPr marL="171450" indent="-171450">
              <a:buFont typeface="Arial" panose="020B0604020202020204" pitchFamily="34" charset="0"/>
              <a:buChar char="•"/>
            </a:pPr>
            <a:r>
              <a:rPr lang="en-GB" sz="1050" dirty="0">
                <a:latin typeface="Calibri" panose="020F0502020204030204" pitchFamily="34" charset="0"/>
                <a:cs typeface="Times New Roman" panose="02020603050405020304" pitchFamily="18" charset="0"/>
              </a:rPr>
              <a:t>begin to understand that history is rewritten as we learn more about the past.</a:t>
            </a:r>
            <a:endParaRPr lang="en-GB" sz="1050" dirty="0"/>
          </a:p>
        </p:txBody>
      </p:sp>
      <p:grpSp>
        <p:nvGrpSpPr>
          <p:cNvPr id="80" name="Group 79">
            <a:extLst>
              <a:ext uri="{FF2B5EF4-FFF2-40B4-BE49-F238E27FC236}">
                <a16:creationId xmlns:a16="http://schemas.microsoft.com/office/drawing/2014/main" id="{0DFA8E7A-6794-48E1-92D1-58913B51EF5E}"/>
              </a:ext>
            </a:extLst>
          </p:cNvPr>
          <p:cNvGrpSpPr/>
          <p:nvPr/>
        </p:nvGrpSpPr>
        <p:grpSpPr>
          <a:xfrm>
            <a:off x="109378" y="367044"/>
            <a:ext cx="9596841" cy="1035285"/>
            <a:chOff x="109378" y="294688"/>
            <a:chExt cx="9596841" cy="1150776"/>
          </a:xfrm>
        </p:grpSpPr>
        <p:sp>
          <p:nvSpPr>
            <p:cNvPr id="81" name="Text Box 2">
              <a:extLst>
                <a:ext uri="{FF2B5EF4-FFF2-40B4-BE49-F238E27FC236}">
                  <a16:creationId xmlns:a16="http://schemas.microsoft.com/office/drawing/2014/main" id="{5DFFAA9C-0669-487C-A44D-8D2C129B318E}"/>
                </a:ext>
              </a:extLst>
            </p:cNvPr>
            <p:cNvSpPr txBox="1">
              <a:spLocks noChangeArrowheads="1"/>
            </p:cNvSpPr>
            <p:nvPr/>
          </p:nvSpPr>
          <p:spPr bwMode="auto">
            <a:xfrm>
              <a:off x="1320520" y="1021406"/>
              <a:ext cx="631001" cy="348343"/>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800" b="1" dirty="0">
                  <a:effectLst/>
                  <a:latin typeface="Calibri" panose="020F0502020204030204" pitchFamily="34" charset="0"/>
                  <a:ea typeface="Calibri" panose="020F0502020204030204" pitchFamily="34" charset="0"/>
                  <a:cs typeface="Times New Roman" panose="02020603050405020304" pitchFamily="18" charset="0"/>
                </a:rPr>
                <a:t>Ancient Egyptians</a:t>
              </a:r>
            </a:p>
          </p:txBody>
        </p:sp>
        <p:sp>
          <p:nvSpPr>
            <p:cNvPr id="82" name="Text Box 2">
              <a:extLst>
                <a:ext uri="{FF2B5EF4-FFF2-40B4-BE49-F238E27FC236}">
                  <a16:creationId xmlns:a16="http://schemas.microsoft.com/office/drawing/2014/main" id="{54170276-209E-4C3B-868D-9431546C2939}"/>
                </a:ext>
              </a:extLst>
            </p:cNvPr>
            <p:cNvSpPr txBox="1">
              <a:spLocks noChangeArrowheads="1"/>
            </p:cNvSpPr>
            <p:nvPr/>
          </p:nvSpPr>
          <p:spPr bwMode="auto">
            <a:xfrm>
              <a:off x="763670" y="1017854"/>
              <a:ext cx="492760" cy="34925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800" b="1" dirty="0">
                  <a:effectLst/>
                  <a:latin typeface="Calibri" panose="020F0502020204030204" pitchFamily="34" charset="0"/>
                  <a:ea typeface="Calibri" panose="020F0502020204030204" pitchFamily="34" charset="0"/>
                  <a:cs typeface="Times New Roman" panose="02020603050405020304" pitchFamily="18" charset="0"/>
                </a:rPr>
                <a:t>Bronze Age</a:t>
              </a:r>
            </a:p>
          </p:txBody>
        </p:sp>
        <p:sp>
          <p:nvSpPr>
            <p:cNvPr id="83" name="Text Box 2">
              <a:extLst>
                <a:ext uri="{FF2B5EF4-FFF2-40B4-BE49-F238E27FC236}">
                  <a16:creationId xmlns:a16="http://schemas.microsoft.com/office/drawing/2014/main" id="{532526A7-DFA4-4472-8843-CA293805A214}"/>
                </a:ext>
              </a:extLst>
            </p:cNvPr>
            <p:cNvSpPr txBox="1">
              <a:spLocks noChangeArrowheads="1"/>
            </p:cNvSpPr>
            <p:nvPr/>
          </p:nvSpPr>
          <p:spPr bwMode="auto">
            <a:xfrm>
              <a:off x="790636" y="367566"/>
              <a:ext cx="492760" cy="34925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800" b="1" dirty="0">
                  <a:effectLst/>
                  <a:latin typeface="Calibri" panose="020F0502020204030204" pitchFamily="34" charset="0"/>
                  <a:ea typeface="Calibri" panose="020F0502020204030204" pitchFamily="34" charset="0"/>
                  <a:cs typeface="Times New Roman" panose="02020603050405020304" pitchFamily="18" charset="0"/>
                </a:rPr>
                <a:t>3,300 BC</a:t>
              </a:r>
            </a:p>
          </p:txBody>
        </p:sp>
        <p:sp>
          <p:nvSpPr>
            <p:cNvPr id="84" name="Text Box 2">
              <a:extLst>
                <a:ext uri="{FF2B5EF4-FFF2-40B4-BE49-F238E27FC236}">
                  <a16:creationId xmlns:a16="http://schemas.microsoft.com/office/drawing/2014/main" id="{D663081A-54CB-4D90-9255-BEE30E64A9D1}"/>
                </a:ext>
              </a:extLst>
            </p:cNvPr>
            <p:cNvSpPr txBox="1">
              <a:spLocks noChangeArrowheads="1"/>
            </p:cNvSpPr>
            <p:nvPr/>
          </p:nvSpPr>
          <p:spPr bwMode="auto">
            <a:xfrm>
              <a:off x="1976322" y="412994"/>
              <a:ext cx="492760" cy="26383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800" b="1" dirty="0">
                  <a:effectLst/>
                  <a:latin typeface="Calibri" panose="020F0502020204030204" pitchFamily="34" charset="0"/>
                  <a:ea typeface="Calibri" panose="020F0502020204030204" pitchFamily="34" charset="0"/>
                  <a:cs typeface="Times New Roman" panose="02020603050405020304" pitchFamily="18" charset="0"/>
                </a:rPr>
                <a:t>800 BC</a:t>
              </a:r>
            </a:p>
          </p:txBody>
        </p:sp>
        <p:sp>
          <p:nvSpPr>
            <p:cNvPr id="85" name="Text Box 2">
              <a:extLst>
                <a:ext uri="{FF2B5EF4-FFF2-40B4-BE49-F238E27FC236}">
                  <a16:creationId xmlns:a16="http://schemas.microsoft.com/office/drawing/2014/main" id="{75AC5538-A31B-40A7-B3FB-EB583788F42A}"/>
                </a:ext>
              </a:extLst>
            </p:cNvPr>
            <p:cNvSpPr txBox="1">
              <a:spLocks noChangeArrowheads="1"/>
            </p:cNvSpPr>
            <p:nvPr/>
          </p:nvSpPr>
          <p:spPr bwMode="auto">
            <a:xfrm>
              <a:off x="2025204" y="1034824"/>
              <a:ext cx="457801" cy="349250"/>
            </a:xfrm>
            <a:prstGeom prst="rect">
              <a:avLst/>
            </a:prstGeom>
            <a:solidFill>
              <a:srgbClr val="FFFFFF"/>
            </a:solidFill>
            <a:ln w="12700">
              <a:solidFill>
                <a:schemeClr val="tx1"/>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800" b="1" dirty="0">
                  <a:effectLst/>
                  <a:latin typeface="Calibri" panose="020F0502020204030204" pitchFamily="34" charset="0"/>
                  <a:ea typeface="Calibri" panose="020F0502020204030204" pitchFamily="34" charset="0"/>
                  <a:cs typeface="Times New Roman" panose="02020603050405020304" pitchFamily="18" charset="0"/>
                </a:rPr>
                <a:t>Iron Age</a:t>
              </a:r>
            </a:p>
          </p:txBody>
        </p:sp>
        <p:grpSp>
          <p:nvGrpSpPr>
            <p:cNvPr id="86" name="Group 85">
              <a:extLst>
                <a:ext uri="{FF2B5EF4-FFF2-40B4-BE49-F238E27FC236}">
                  <a16:creationId xmlns:a16="http://schemas.microsoft.com/office/drawing/2014/main" id="{71EC2ED4-B798-4A2D-8AAF-1CBE82305857}"/>
                </a:ext>
              </a:extLst>
            </p:cNvPr>
            <p:cNvGrpSpPr/>
            <p:nvPr/>
          </p:nvGrpSpPr>
          <p:grpSpPr>
            <a:xfrm>
              <a:off x="109378" y="294688"/>
              <a:ext cx="9596841" cy="1150776"/>
              <a:chOff x="84911" y="190344"/>
              <a:chExt cx="9596841" cy="1150776"/>
            </a:xfrm>
          </p:grpSpPr>
          <p:cxnSp>
            <p:nvCxnSpPr>
              <p:cNvPr id="120" name="Straight Connector 119">
                <a:extLst>
                  <a:ext uri="{FF2B5EF4-FFF2-40B4-BE49-F238E27FC236}">
                    <a16:creationId xmlns:a16="http://schemas.microsoft.com/office/drawing/2014/main" id="{0DC37700-4E42-44CE-9038-D365F476877B}"/>
                  </a:ext>
                </a:extLst>
              </p:cNvPr>
              <p:cNvCxnSpPr>
                <a:cxnSpLocks/>
              </p:cNvCxnSpPr>
              <p:nvPr/>
            </p:nvCxnSpPr>
            <p:spPr>
              <a:xfrm>
                <a:off x="269966" y="818606"/>
                <a:ext cx="920496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1" name="Straight Connector 120">
                <a:extLst>
                  <a:ext uri="{FF2B5EF4-FFF2-40B4-BE49-F238E27FC236}">
                    <a16:creationId xmlns:a16="http://schemas.microsoft.com/office/drawing/2014/main" id="{15F50F75-ABB1-49C2-AC6A-A16FF41FCAA4}"/>
                  </a:ext>
                </a:extLst>
              </p:cNvPr>
              <p:cNvCxnSpPr/>
              <p:nvPr/>
            </p:nvCxnSpPr>
            <p:spPr>
              <a:xfrm>
                <a:off x="9474926" y="628805"/>
                <a:ext cx="0" cy="34834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22" name="Rectangle 121">
                <a:extLst>
                  <a:ext uri="{FF2B5EF4-FFF2-40B4-BE49-F238E27FC236}">
                    <a16:creationId xmlns:a16="http://schemas.microsoft.com/office/drawing/2014/main" id="{25C46675-0C5F-40FA-BC5E-49C2329B6320}"/>
                  </a:ext>
                </a:extLst>
              </p:cNvPr>
              <p:cNvSpPr/>
              <p:nvPr/>
            </p:nvSpPr>
            <p:spPr>
              <a:xfrm>
                <a:off x="9231086" y="280462"/>
                <a:ext cx="413653" cy="34834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dirty="0">
                    <a:solidFill>
                      <a:schemeClr val="tx1"/>
                    </a:solidFill>
                  </a:rPr>
                  <a:t>Now</a:t>
                </a:r>
              </a:p>
            </p:txBody>
          </p:sp>
          <p:cxnSp>
            <p:nvCxnSpPr>
              <p:cNvPr id="123" name="Straight Connector 122">
                <a:extLst>
                  <a:ext uri="{FF2B5EF4-FFF2-40B4-BE49-F238E27FC236}">
                    <a16:creationId xmlns:a16="http://schemas.microsoft.com/office/drawing/2014/main" id="{EC79E09A-1871-4790-83FA-8221E920934B}"/>
                  </a:ext>
                </a:extLst>
              </p:cNvPr>
              <p:cNvCxnSpPr/>
              <p:nvPr/>
            </p:nvCxnSpPr>
            <p:spPr>
              <a:xfrm>
                <a:off x="269966" y="653143"/>
                <a:ext cx="0" cy="34834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24" name="Rectangle 123">
                <a:extLst>
                  <a:ext uri="{FF2B5EF4-FFF2-40B4-BE49-F238E27FC236}">
                    <a16:creationId xmlns:a16="http://schemas.microsoft.com/office/drawing/2014/main" id="{B391D272-8FE0-4B72-B51C-6D1E821090A0}"/>
                  </a:ext>
                </a:extLst>
              </p:cNvPr>
              <p:cNvSpPr/>
              <p:nvPr/>
            </p:nvSpPr>
            <p:spPr>
              <a:xfrm>
                <a:off x="9268099" y="984070"/>
                <a:ext cx="413653" cy="34834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rPr>
                  <a:t>Me!</a:t>
                </a:r>
              </a:p>
            </p:txBody>
          </p:sp>
          <p:sp>
            <p:nvSpPr>
              <p:cNvPr id="125" name="Text Box 2">
                <a:extLst>
                  <a:ext uri="{FF2B5EF4-FFF2-40B4-BE49-F238E27FC236}">
                    <a16:creationId xmlns:a16="http://schemas.microsoft.com/office/drawing/2014/main" id="{BE804C57-E69F-4C67-A03B-C32A1ACA1D8A}"/>
                  </a:ext>
                </a:extLst>
              </p:cNvPr>
              <p:cNvSpPr txBox="1">
                <a:spLocks noChangeArrowheads="1"/>
              </p:cNvSpPr>
              <p:nvPr/>
            </p:nvSpPr>
            <p:spPr bwMode="auto">
              <a:xfrm>
                <a:off x="8616405" y="975361"/>
                <a:ext cx="481881" cy="365759"/>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800" b="1" dirty="0">
                    <a:effectLst/>
                    <a:latin typeface="Arial" panose="020B0604020202020204" pitchFamily="34" charset="0"/>
                    <a:ea typeface="Calibri" panose="020F0502020204030204" pitchFamily="34" charset="0"/>
                    <a:cs typeface="Times New Roman" panose="02020603050405020304" pitchFamily="18" charset="0"/>
                  </a:rPr>
                  <a:t>World War II</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6" name="Text Box 2">
                <a:extLst>
                  <a:ext uri="{FF2B5EF4-FFF2-40B4-BE49-F238E27FC236}">
                    <a16:creationId xmlns:a16="http://schemas.microsoft.com/office/drawing/2014/main" id="{6E4CB99D-4485-4E19-B375-8393D7842429}"/>
                  </a:ext>
                </a:extLst>
              </p:cNvPr>
              <p:cNvSpPr txBox="1">
                <a:spLocks noChangeArrowheads="1"/>
              </p:cNvSpPr>
              <p:nvPr/>
            </p:nvSpPr>
            <p:spPr bwMode="auto">
              <a:xfrm>
                <a:off x="8616406" y="190344"/>
                <a:ext cx="492760" cy="481304"/>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800" b="1" dirty="0">
                    <a:effectLst/>
                    <a:latin typeface="Arial" panose="020B0604020202020204" pitchFamily="34" charset="0"/>
                    <a:ea typeface="Calibri" panose="020F0502020204030204" pitchFamily="34" charset="0"/>
                    <a:cs typeface="Times New Roman" panose="02020603050405020304" pitchFamily="18" charset="0"/>
                  </a:rPr>
                  <a:t>1939 to 1945</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127" name="Straight Connector 126">
                <a:extLst>
                  <a:ext uri="{FF2B5EF4-FFF2-40B4-BE49-F238E27FC236}">
                    <a16:creationId xmlns:a16="http://schemas.microsoft.com/office/drawing/2014/main" id="{8F3DB08A-C9D0-4555-B8C4-7A9C53F8DBEE}"/>
                  </a:ext>
                </a:extLst>
              </p:cNvPr>
              <p:cNvCxnSpPr>
                <a:cxnSpLocks/>
                <a:stCxn id="126" idx="2"/>
              </p:cNvCxnSpPr>
              <p:nvPr/>
            </p:nvCxnSpPr>
            <p:spPr>
              <a:xfrm flipH="1">
                <a:off x="8847554" y="671648"/>
                <a:ext cx="15232" cy="30108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28" name="Text Box 2">
                <a:extLst>
                  <a:ext uri="{FF2B5EF4-FFF2-40B4-BE49-F238E27FC236}">
                    <a16:creationId xmlns:a16="http://schemas.microsoft.com/office/drawing/2014/main" id="{4C123187-58B2-4C2F-A3F1-DDA35BD99010}"/>
                  </a:ext>
                </a:extLst>
              </p:cNvPr>
              <p:cNvSpPr txBox="1">
                <a:spLocks noChangeArrowheads="1"/>
              </p:cNvSpPr>
              <p:nvPr/>
            </p:nvSpPr>
            <p:spPr bwMode="auto">
              <a:xfrm>
                <a:off x="84911" y="303893"/>
                <a:ext cx="568232" cy="349250"/>
              </a:xfrm>
              <a:prstGeom prst="rect">
                <a:avLst/>
              </a:prstGeom>
              <a:solidFill>
                <a:schemeClr val="bg1"/>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800" b="1" dirty="0">
                    <a:effectLst/>
                    <a:latin typeface="Calibri" panose="020F0502020204030204" pitchFamily="34" charset="0"/>
                    <a:ea typeface="Calibri" panose="020F0502020204030204" pitchFamily="34" charset="0"/>
                    <a:cs typeface="Times New Roman" panose="02020603050405020304" pitchFamily="18" charset="0"/>
                  </a:rPr>
                  <a:t>15000 to 3000 BC</a:t>
                </a:r>
              </a:p>
            </p:txBody>
          </p:sp>
          <p:sp>
            <p:nvSpPr>
              <p:cNvPr id="129" name="Text Box 2">
                <a:extLst>
                  <a:ext uri="{FF2B5EF4-FFF2-40B4-BE49-F238E27FC236}">
                    <a16:creationId xmlns:a16="http://schemas.microsoft.com/office/drawing/2014/main" id="{4441B7E8-90C9-4E18-968A-2B14782A37D6}"/>
                  </a:ext>
                </a:extLst>
              </p:cNvPr>
              <p:cNvSpPr txBox="1">
                <a:spLocks noChangeArrowheads="1"/>
              </p:cNvSpPr>
              <p:nvPr/>
            </p:nvSpPr>
            <p:spPr bwMode="auto">
              <a:xfrm>
                <a:off x="1328588" y="353453"/>
                <a:ext cx="396224" cy="34925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800" b="1" dirty="0">
                    <a:effectLst/>
                    <a:latin typeface="Calibri" panose="020F0502020204030204" pitchFamily="34" charset="0"/>
                    <a:ea typeface="Calibri" panose="020F0502020204030204" pitchFamily="34" charset="0"/>
                    <a:cs typeface="Times New Roman" panose="02020603050405020304" pitchFamily="18" charset="0"/>
                  </a:rPr>
                  <a:t>3100 BC</a:t>
                </a:r>
              </a:p>
            </p:txBody>
          </p:sp>
          <p:sp>
            <p:nvSpPr>
              <p:cNvPr id="130" name="Text Box 2">
                <a:extLst>
                  <a:ext uri="{FF2B5EF4-FFF2-40B4-BE49-F238E27FC236}">
                    <a16:creationId xmlns:a16="http://schemas.microsoft.com/office/drawing/2014/main" id="{9EE92F93-C0D6-477B-9105-A0369F32A563}"/>
                  </a:ext>
                </a:extLst>
              </p:cNvPr>
              <p:cNvSpPr txBox="1">
                <a:spLocks noChangeArrowheads="1"/>
              </p:cNvSpPr>
              <p:nvPr/>
            </p:nvSpPr>
            <p:spPr bwMode="auto">
              <a:xfrm>
                <a:off x="84911" y="984888"/>
                <a:ext cx="568232" cy="349250"/>
              </a:xfrm>
              <a:prstGeom prst="rect">
                <a:avLst/>
              </a:prstGeom>
              <a:solidFill>
                <a:schemeClr val="bg1"/>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800" b="1" dirty="0">
                    <a:effectLst/>
                    <a:latin typeface="Calibri" panose="020F0502020204030204" pitchFamily="34" charset="0"/>
                    <a:ea typeface="Calibri" panose="020F0502020204030204" pitchFamily="34" charset="0"/>
                    <a:cs typeface="Times New Roman" panose="02020603050405020304" pitchFamily="18" charset="0"/>
                  </a:rPr>
                  <a:t>Stone Age</a:t>
                </a:r>
              </a:p>
            </p:txBody>
          </p:sp>
        </p:grpSp>
        <p:cxnSp>
          <p:nvCxnSpPr>
            <p:cNvPr id="87" name="Straight Connector 86">
              <a:extLst>
                <a:ext uri="{FF2B5EF4-FFF2-40B4-BE49-F238E27FC236}">
                  <a16:creationId xmlns:a16="http://schemas.microsoft.com/office/drawing/2014/main" id="{CBB9F55D-3B42-4924-8487-185DE444A918}"/>
                </a:ext>
              </a:extLst>
            </p:cNvPr>
            <p:cNvCxnSpPr>
              <a:cxnSpLocks/>
            </p:cNvCxnSpPr>
            <p:nvPr/>
          </p:nvCxnSpPr>
          <p:spPr>
            <a:xfrm>
              <a:off x="2804681" y="756150"/>
              <a:ext cx="0" cy="27867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DD01348E-9AA6-42A3-90C2-E2CE13E2370A}"/>
                </a:ext>
              </a:extLst>
            </p:cNvPr>
            <p:cNvCxnSpPr/>
            <p:nvPr/>
          </p:nvCxnSpPr>
          <p:spPr>
            <a:xfrm>
              <a:off x="1021874" y="701185"/>
              <a:ext cx="0" cy="34834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15FCFA0E-358A-4FFD-8360-E70CEB1F1E39}"/>
                </a:ext>
              </a:extLst>
            </p:cNvPr>
            <p:cNvCxnSpPr>
              <a:cxnSpLocks/>
            </p:cNvCxnSpPr>
            <p:nvPr/>
          </p:nvCxnSpPr>
          <p:spPr>
            <a:xfrm>
              <a:off x="2254104" y="672922"/>
              <a:ext cx="0" cy="356357"/>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0FDB18E1-C488-4582-94A5-605D8D754264}"/>
                </a:ext>
              </a:extLst>
            </p:cNvPr>
            <p:cNvCxnSpPr/>
            <p:nvPr/>
          </p:nvCxnSpPr>
          <p:spPr>
            <a:xfrm>
              <a:off x="3465913" y="730827"/>
              <a:ext cx="0" cy="34834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91" name="Rectangle 90">
              <a:extLst>
                <a:ext uri="{FF2B5EF4-FFF2-40B4-BE49-F238E27FC236}">
                  <a16:creationId xmlns:a16="http://schemas.microsoft.com/office/drawing/2014/main" id="{310008A7-A899-43B7-A7AF-88D396EFA6D4}"/>
                </a:ext>
              </a:extLst>
            </p:cNvPr>
            <p:cNvSpPr/>
            <p:nvPr/>
          </p:nvSpPr>
          <p:spPr>
            <a:xfrm>
              <a:off x="2604868" y="1038388"/>
              <a:ext cx="521948" cy="34212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Ancient Greeks</a:t>
              </a:r>
            </a:p>
          </p:txBody>
        </p:sp>
        <p:sp>
          <p:nvSpPr>
            <p:cNvPr id="92" name="Rectangle 91">
              <a:extLst>
                <a:ext uri="{FF2B5EF4-FFF2-40B4-BE49-F238E27FC236}">
                  <a16:creationId xmlns:a16="http://schemas.microsoft.com/office/drawing/2014/main" id="{47B2443E-4A0C-4095-9DAD-2A9766D67BA7}"/>
                </a:ext>
              </a:extLst>
            </p:cNvPr>
            <p:cNvSpPr/>
            <p:nvPr/>
          </p:nvSpPr>
          <p:spPr>
            <a:xfrm>
              <a:off x="2618177" y="390411"/>
              <a:ext cx="413653" cy="34834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700 BC</a:t>
              </a:r>
            </a:p>
          </p:txBody>
        </p:sp>
        <p:sp>
          <p:nvSpPr>
            <p:cNvPr id="93" name="Rectangle 92">
              <a:extLst>
                <a:ext uri="{FF2B5EF4-FFF2-40B4-BE49-F238E27FC236}">
                  <a16:creationId xmlns:a16="http://schemas.microsoft.com/office/drawing/2014/main" id="{56725A19-0BCE-43B2-91F4-DD5CC2D035D1}"/>
                </a:ext>
              </a:extLst>
            </p:cNvPr>
            <p:cNvSpPr/>
            <p:nvPr/>
          </p:nvSpPr>
          <p:spPr>
            <a:xfrm>
              <a:off x="3199083" y="365719"/>
              <a:ext cx="483969" cy="34834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dirty="0">
                  <a:solidFill>
                    <a:schemeClr val="tx1"/>
                  </a:solidFill>
                </a:rPr>
                <a:t>43 AD</a:t>
              </a:r>
            </a:p>
          </p:txBody>
        </p:sp>
        <p:sp>
          <p:nvSpPr>
            <p:cNvPr id="94" name="Rectangle 93">
              <a:extLst>
                <a:ext uri="{FF2B5EF4-FFF2-40B4-BE49-F238E27FC236}">
                  <a16:creationId xmlns:a16="http://schemas.microsoft.com/office/drawing/2014/main" id="{A571DA99-C077-4BFE-BAE4-0583D5666A5E}"/>
                </a:ext>
              </a:extLst>
            </p:cNvPr>
            <p:cNvSpPr/>
            <p:nvPr/>
          </p:nvSpPr>
          <p:spPr>
            <a:xfrm>
              <a:off x="3227289" y="1042421"/>
              <a:ext cx="521948" cy="34834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Roman Britain</a:t>
              </a:r>
            </a:p>
          </p:txBody>
        </p:sp>
        <p:sp>
          <p:nvSpPr>
            <p:cNvPr id="95" name="Rectangle 94">
              <a:extLst>
                <a:ext uri="{FF2B5EF4-FFF2-40B4-BE49-F238E27FC236}">
                  <a16:creationId xmlns:a16="http://schemas.microsoft.com/office/drawing/2014/main" id="{654CC3D5-8BC5-482A-9885-4C623962F0B7}"/>
                </a:ext>
              </a:extLst>
            </p:cNvPr>
            <p:cNvSpPr/>
            <p:nvPr/>
          </p:nvSpPr>
          <p:spPr>
            <a:xfrm>
              <a:off x="5020397" y="1008826"/>
              <a:ext cx="625562" cy="375103"/>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Benin Kingdom formed.</a:t>
              </a:r>
            </a:p>
          </p:txBody>
        </p:sp>
        <p:cxnSp>
          <p:nvCxnSpPr>
            <p:cNvPr id="96" name="Straight Connector 95">
              <a:extLst>
                <a:ext uri="{FF2B5EF4-FFF2-40B4-BE49-F238E27FC236}">
                  <a16:creationId xmlns:a16="http://schemas.microsoft.com/office/drawing/2014/main" id="{8ECAC703-7216-4A96-9E6A-926940F342FA}"/>
                </a:ext>
              </a:extLst>
            </p:cNvPr>
            <p:cNvCxnSpPr/>
            <p:nvPr/>
          </p:nvCxnSpPr>
          <p:spPr>
            <a:xfrm>
              <a:off x="4008542" y="730827"/>
              <a:ext cx="0" cy="34834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6832A9FA-6D02-4D10-B6FF-E70CB388CE38}"/>
                </a:ext>
              </a:extLst>
            </p:cNvPr>
            <p:cNvCxnSpPr/>
            <p:nvPr/>
          </p:nvCxnSpPr>
          <p:spPr>
            <a:xfrm>
              <a:off x="4609765" y="701967"/>
              <a:ext cx="0" cy="34834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a16="http://schemas.microsoft.com/office/drawing/2014/main" id="{2860B32E-7EF7-4A72-BFCB-73F453FBA172}"/>
                </a:ext>
              </a:extLst>
            </p:cNvPr>
            <p:cNvCxnSpPr>
              <a:cxnSpLocks/>
              <a:endCxn id="95" idx="0"/>
            </p:cNvCxnSpPr>
            <p:nvPr/>
          </p:nvCxnSpPr>
          <p:spPr>
            <a:xfrm>
              <a:off x="5333178" y="684819"/>
              <a:ext cx="0" cy="324007"/>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99" name="Rectangle 98">
              <a:extLst>
                <a:ext uri="{FF2B5EF4-FFF2-40B4-BE49-F238E27FC236}">
                  <a16:creationId xmlns:a16="http://schemas.microsoft.com/office/drawing/2014/main" id="{7DA1804A-D10B-49DD-8038-E2F802C587D9}"/>
                </a:ext>
              </a:extLst>
            </p:cNvPr>
            <p:cNvSpPr/>
            <p:nvPr/>
          </p:nvSpPr>
          <p:spPr>
            <a:xfrm>
              <a:off x="3825860" y="1042421"/>
              <a:ext cx="481881" cy="34834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Anglo Saxons</a:t>
              </a:r>
            </a:p>
          </p:txBody>
        </p:sp>
        <p:sp>
          <p:nvSpPr>
            <p:cNvPr id="100" name="Rectangle 99">
              <a:extLst>
                <a:ext uri="{FF2B5EF4-FFF2-40B4-BE49-F238E27FC236}">
                  <a16:creationId xmlns:a16="http://schemas.microsoft.com/office/drawing/2014/main" id="{804F4055-727A-41EB-83AC-59B19D713DA7}"/>
                </a:ext>
              </a:extLst>
            </p:cNvPr>
            <p:cNvSpPr/>
            <p:nvPr/>
          </p:nvSpPr>
          <p:spPr>
            <a:xfrm>
              <a:off x="4385181" y="371605"/>
              <a:ext cx="413653" cy="348343"/>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793 AD</a:t>
              </a:r>
            </a:p>
          </p:txBody>
        </p:sp>
        <p:sp>
          <p:nvSpPr>
            <p:cNvPr id="101" name="Rectangle 100">
              <a:extLst>
                <a:ext uri="{FF2B5EF4-FFF2-40B4-BE49-F238E27FC236}">
                  <a16:creationId xmlns:a16="http://schemas.microsoft.com/office/drawing/2014/main" id="{166A0214-3905-4EB0-98E1-4486503B854E}"/>
                </a:ext>
              </a:extLst>
            </p:cNvPr>
            <p:cNvSpPr/>
            <p:nvPr/>
          </p:nvSpPr>
          <p:spPr>
            <a:xfrm>
              <a:off x="5074823" y="369336"/>
              <a:ext cx="413653" cy="348343"/>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900 AD</a:t>
              </a:r>
            </a:p>
          </p:txBody>
        </p:sp>
        <p:sp>
          <p:nvSpPr>
            <p:cNvPr id="102" name="Rectangle 101">
              <a:extLst>
                <a:ext uri="{FF2B5EF4-FFF2-40B4-BE49-F238E27FC236}">
                  <a16:creationId xmlns:a16="http://schemas.microsoft.com/office/drawing/2014/main" id="{CCAB1393-C87E-4DBC-997E-FA969952AA36}"/>
                </a:ext>
              </a:extLst>
            </p:cNvPr>
            <p:cNvSpPr/>
            <p:nvPr/>
          </p:nvSpPr>
          <p:spPr>
            <a:xfrm>
              <a:off x="4384364" y="1036234"/>
              <a:ext cx="552829" cy="348343"/>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Vikings</a:t>
              </a:r>
            </a:p>
          </p:txBody>
        </p:sp>
        <p:sp>
          <p:nvSpPr>
            <p:cNvPr id="103" name="Rectangle 102">
              <a:extLst>
                <a:ext uri="{FF2B5EF4-FFF2-40B4-BE49-F238E27FC236}">
                  <a16:creationId xmlns:a16="http://schemas.microsoft.com/office/drawing/2014/main" id="{40DB2941-08AF-476E-BE59-A15254DC1D94}"/>
                </a:ext>
              </a:extLst>
            </p:cNvPr>
            <p:cNvSpPr/>
            <p:nvPr/>
          </p:nvSpPr>
          <p:spPr>
            <a:xfrm>
              <a:off x="3801715" y="379430"/>
              <a:ext cx="413653" cy="34834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410</a:t>
              </a:r>
            </a:p>
            <a:p>
              <a:pPr algn="ctr"/>
              <a:r>
                <a:rPr lang="en-GB" sz="800" b="1" dirty="0">
                  <a:solidFill>
                    <a:schemeClr val="tx1"/>
                  </a:solidFill>
                </a:rPr>
                <a:t>AD</a:t>
              </a:r>
            </a:p>
          </p:txBody>
        </p:sp>
        <p:cxnSp>
          <p:nvCxnSpPr>
            <p:cNvPr id="104" name="Straight Connector 103">
              <a:extLst>
                <a:ext uri="{FF2B5EF4-FFF2-40B4-BE49-F238E27FC236}">
                  <a16:creationId xmlns:a16="http://schemas.microsoft.com/office/drawing/2014/main" id="{49B29315-4A94-482F-A4C3-57CBD35EEE47}"/>
                </a:ext>
              </a:extLst>
            </p:cNvPr>
            <p:cNvCxnSpPr/>
            <p:nvPr/>
          </p:nvCxnSpPr>
          <p:spPr>
            <a:xfrm>
              <a:off x="7077148" y="707007"/>
              <a:ext cx="0" cy="34834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id="{C771BFC6-99C0-4094-A34C-9699B293AC94}"/>
                </a:ext>
              </a:extLst>
            </p:cNvPr>
            <p:cNvCxnSpPr/>
            <p:nvPr/>
          </p:nvCxnSpPr>
          <p:spPr>
            <a:xfrm>
              <a:off x="6014551" y="725824"/>
              <a:ext cx="0" cy="34834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06" name="Rectangle 105">
              <a:extLst>
                <a:ext uri="{FF2B5EF4-FFF2-40B4-BE49-F238E27FC236}">
                  <a16:creationId xmlns:a16="http://schemas.microsoft.com/office/drawing/2014/main" id="{F0EADBB1-2D17-486C-83AF-220404DAD18B}"/>
                </a:ext>
              </a:extLst>
            </p:cNvPr>
            <p:cNvSpPr/>
            <p:nvPr/>
          </p:nvSpPr>
          <p:spPr>
            <a:xfrm>
              <a:off x="6309979" y="1007799"/>
              <a:ext cx="407716" cy="38445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 b="1" dirty="0">
                  <a:solidFill>
                    <a:schemeClr val="tx1"/>
                  </a:solidFill>
                </a:rPr>
                <a:t>Tudors</a:t>
              </a:r>
            </a:p>
          </p:txBody>
        </p:sp>
        <p:sp>
          <p:nvSpPr>
            <p:cNvPr id="107" name="Rectangle 106">
              <a:extLst>
                <a:ext uri="{FF2B5EF4-FFF2-40B4-BE49-F238E27FC236}">
                  <a16:creationId xmlns:a16="http://schemas.microsoft.com/office/drawing/2014/main" id="{E08FCC32-30D9-4207-AE6F-919A4E42F841}"/>
                </a:ext>
              </a:extLst>
            </p:cNvPr>
            <p:cNvSpPr/>
            <p:nvPr/>
          </p:nvSpPr>
          <p:spPr>
            <a:xfrm>
              <a:off x="6265058" y="393027"/>
              <a:ext cx="428558" cy="34834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1485 AD</a:t>
              </a:r>
            </a:p>
          </p:txBody>
        </p:sp>
        <p:sp>
          <p:nvSpPr>
            <p:cNvPr id="108" name="Rectangle 107">
              <a:extLst>
                <a:ext uri="{FF2B5EF4-FFF2-40B4-BE49-F238E27FC236}">
                  <a16:creationId xmlns:a16="http://schemas.microsoft.com/office/drawing/2014/main" id="{B1CBB95E-B4FE-407A-9BC3-BEF542F0294E}"/>
                </a:ext>
              </a:extLst>
            </p:cNvPr>
            <p:cNvSpPr/>
            <p:nvPr/>
          </p:nvSpPr>
          <p:spPr>
            <a:xfrm>
              <a:off x="6765488" y="1006311"/>
              <a:ext cx="574179" cy="38445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Great Fire of London</a:t>
              </a:r>
            </a:p>
          </p:txBody>
        </p:sp>
        <p:sp>
          <p:nvSpPr>
            <p:cNvPr id="109" name="Rectangle 108">
              <a:extLst>
                <a:ext uri="{FF2B5EF4-FFF2-40B4-BE49-F238E27FC236}">
                  <a16:creationId xmlns:a16="http://schemas.microsoft.com/office/drawing/2014/main" id="{A4795D2A-7813-4F95-92C8-0AB1A6A4BB59}"/>
                </a:ext>
              </a:extLst>
            </p:cNvPr>
            <p:cNvSpPr/>
            <p:nvPr/>
          </p:nvSpPr>
          <p:spPr>
            <a:xfrm>
              <a:off x="6870322" y="390411"/>
              <a:ext cx="413653" cy="34834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1666 AD</a:t>
              </a:r>
            </a:p>
          </p:txBody>
        </p:sp>
        <p:sp>
          <p:nvSpPr>
            <p:cNvPr id="110" name="Rectangle 109">
              <a:extLst>
                <a:ext uri="{FF2B5EF4-FFF2-40B4-BE49-F238E27FC236}">
                  <a16:creationId xmlns:a16="http://schemas.microsoft.com/office/drawing/2014/main" id="{F403077E-0D01-4751-9F97-5D306DB96D25}"/>
                </a:ext>
              </a:extLst>
            </p:cNvPr>
            <p:cNvSpPr/>
            <p:nvPr/>
          </p:nvSpPr>
          <p:spPr>
            <a:xfrm>
              <a:off x="5690879" y="1057718"/>
              <a:ext cx="574179" cy="32621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Normans</a:t>
              </a:r>
            </a:p>
          </p:txBody>
        </p:sp>
        <p:sp>
          <p:nvSpPr>
            <p:cNvPr id="111" name="Rectangle 110">
              <a:extLst>
                <a:ext uri="{FF2B5EF4-FFF2-40B4-BE49-F238E27FC236}">
                  <a16:creationId xmlns:a16="http://schemas.microsoft.com/office/drawing/2014/main" id="{24107529-4D9B-407E-AF47-6B88A224F377}"/>
                </a:ext>
              </a:extLst>
            </p:cNvPr>
            <p:cNvSpPr/>
            <p:nvPr/>
          </p:nvSpPr>
          <p:spPr>
            <a:xfrm>
              <a:off x="5746817" y="414230"/>
              <a:ext cx="422060" cy="34834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1066AD</a:t>
              </a:r>
            </a:p>
          </p:txBody>
        </p:sp>
        <p:sp>
          <p:nvSpPr>
            <p:cNvPr id="112" name="Rectangle 111">
              <a:extLst>
                <a:ext uri="{FF2B5EF4-FFF2-40B4-BE49-F238E27FC236}">
                  <a16:creationId xmlns:a16="http://schemas.microsoft.com/office/drawing/2014/main" id="{73FB901A-52F2-4460-800C-EA7A6F91C0AD}"/>
                </a:ext>
              </a:extLst>
            </p:cNvPr>
            <p:cNvSpPr/>
            <p:nvPr/>
          </p:nvSpPr>
          <p:spPr>
            <a:xfrm>
              <a:off x="7383729" y="1011961"/>
              <a:ext cx="654737" cy="34834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Victorians</a:t>
              </a:r>
            </a:p>
          </p:txBody>
        </p:sp>
        <p:sp>
          <p:nvSpPr>
            <p:cNvPr id="113" name="Rectangle 112">
              <a:extLst>
                <a:ext uri="{FF2B5EF4-FFF2-40B4-BE49-F238E27FC236}">
                  <a16:creationId xmlns:a16="http://schemas.microsoft.com/office/drawing/2014/main" id="{549B2569-157A-44CE-98D8-94984E7C7575}"/>
                </a:ext>
              </a:extLst>
            </p:cNvPr>
            <p:cNvSpPr/>
            <p:nvPr/>
          </p:nvSpPr>
          <p:spPr>
            <a:xfrm>
              <a:off x="7493077" y="372279"/>
              <a:ext cx="400100" cy="34834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1837 AD</a:t>
              </a:r>
            </a:p>
          </p:txBody>
        </p:sp>
        <p:sp>
          <p:nvSpPr>
            <p:cNvPr id="114" name="Rectangle 113">
              <a:extLst>
                <a:ext uri="{FF2B5EF4-FFF2-40B4-BE49-F238E27FC236}">
                  <a16:creationId xmlns:a16="http://schemas.microsoft.com/office/drawing/2014/main" id="{F187A524-80CD-4378-BD3E-A4709955E03C}"/>
                </a:ext>
              </a:extLst>
            </p:cNvPr>
            <p:cNvSpPr/>
            <p:nvPr/>
          </p:nvSpPr>
          <p:spPr>
            <a:xfrm>
              <a:off x="8115233" y="341948"/>
              <a:ext cx="413653" cy="43404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solidFill>
                    <a:schemeClr val="tx1"/>
                  </a:solidFill>
                </a:rPr>
                <a:t>1914  to 1918</a:t>
              </a:r>
            </a:p>
          </p:txBody>
        </p:sp>
        <p:cxnSp>
          <p:nvCxnSpPr>
            <p:cNvPr id="115" name="Straight Connector 114">
              <a:extLst>
                <a:ext uri="{FF2B5EF4-FFF2-40B4-BE49-F238E27FC236}">
                  <a16:creationId xmlns:a16="http://schemas.microsoft.com/office/drawing/2014/main" id="{464DE8B5-5C62-4E44-BD94-0C67BA5477AC}"/>
                </a:ext>
              </a:extLst>
            </p:cNvPr>
            <p:cNvCxnSpPr>
              <a:cxnSpLocks/>
              <a:endCxn id="106" idx="0"/>
            </p:cNvCxnSpPr>
            <p:nvPr/>
          </p:nvCxnSpPr>
          <p:spPr>
            <a:xfrm>
              <a:off x="6513837" y="702094"/>
              <a:ext cx="0" cy="30570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a16="http://schemas.microsoft.com/office/drawing/2014/main" id="{5D5F3C41-C512-49F7-A2F2-F6C5AD2C855C}"/>
                </a:ext>
              </a:extLst>
            </p:cNvPr>
            <p:cNvCxnSpPr>
              <a:cxnSpLocks/>
              <a:endCxn id="112" idx="0"/>
            </p:cNvCxnSpPr>
            <p:nvPr/>
          </p:nvCxnSpPr>
          <p:spPr>
            <a:xfrm flipH="1">
              <a:off x="7711098" y="728192"/>
              <a:ext cx="14258" cy="2837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a16="http://schemas.microsoft.com/office/drawing/2014/main" id="{6C916F2D-E4F3-4EC1-9ADF-FBECFBB149C1}"/>
                </a:ext>
              </a:extLst>
            </p:cNvPr>
            <p:cNvCxnSpPr/>
            <p:nvPr/>
          </p:nvCxnSpPr>
          <p:spPr>
            <a:xfrm>
              <a:off x="8314235" y="726431"/>
              <a:ext cx="0" cy="34834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18" name="Text Box 2">
              <a:extLst>
                <a:ext uri="{FF2B5EF4-FFF2-40B4-BE49-F238E27FC236}">
                  <a16:creationId xmlns:a16="http://schemas.microsoft.com/office/drawing/2014/main" id="{A1BAE580-D69C-4C39-A0F7-85E06863DDC4}"/>
                </a:ext>
              </a:extLst>
            </p:cNvPr>
            <p:cNvSpPr txBox="1">
              <a:spLocks noChangeArrowheads="1"/>
            </p:cNvSpPr>
            <p:nvPr/>
          </p:nvSpPr>
          <p:spPr bwMode="auto">
            <a:xfrm>
              <a:off x="8094630" y="1018170"/>
              <a:ext cx="481881" cy="365759"/>
            </a:xfrm>
            <a:prstGeom prst="rect">
              <a:avLst/>
            </a:prstGeom>
            <a:solidFill>
              <a:schemeClr val="bg1"/>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800" b="1" dirty="0">
                  <a:effectLst/>
                  <a:latin typeface="Arial" panose="020B0604020202020204" pitchFamily="34" charset="0"/>
                  <a:ea typeface="Calibri" panose="020F0502020204030204" pitchFamily="34" charset="0"/>
                  <a:cs typeface="Times New Roman" panose="02020603050405020304" pitchFamily="18" charset="0"/>
                </a:rPr>
                <a:t>World War I</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119" name="Straight Connector 118">
              <a:extLst>
                <a:ext uri="{FF2B5EF4-FFF2-40B4-BE49-F238E27FC236}">
                  <a16:creationId xmlns:a16="http://schemas.microsoft.com/office/drawing/2014/main" id="{E3177FFC-BAF4-4F19-A5C9-331D62A749DC}"/>
                </a:ext>
              </a:extLst>
            </p:cNvPr>
            <p:cNvCxnSpPr>
              <a:cxnSpLocks/>
              <a:endCxn id="81" idx="0"/>
            </p:cNvCxnSpPr>
            <p:nvPr/>
          </p:nvCxnSpPr>
          <p:spPr>
            <a:xfrm flipH="1">
              <a:off x="1636021" y="793777"/>
              <a:ext cx="5292" cy="22762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pic>
        <p:nvPicPr>
          <p:cNvPr id="6" name="Picture 5">
            <a:extLst>
              <a:ext uri="{FF2B5EF4-FFF2-40B4-BE49-F238E27FC236}">
                <a16:creationId xmlns:a16="http://schemas.microsoft.com/office/drawing/2014/main" id="{DF510A20-D31D-4AAF-A11E-3E668BEB8E26}"/>
              </a:ext>
            </a:extLst>
          </p:cNvPr>
          <p:cNvPicPr>
            <a:picLocks noChangeAspect="1"/>
          </p:cNvPicPr>
          <p:nvPr/>
        </p:nvPicPr>
        <p:blipFill>
          <a:blip r:embed="rId3"/>
          <a:stretch>
            <a:fillRect/>
          </a:stretch>
        </p:blipFill>
        <p:spPr>
          <a:xfrm>
            <a:off x="9368973" y="15593"/>
            <a:ext cx="388020" cy="350995"/>
          </a:xfrm>
          <a:prstGeom prst="rect">
            <a:avLst/>
          </a:prstGeom>
        </p:spPr>
      </p:pic>
      <p:sp>
        <p:nvSpPr>
          <p:cNvPr id="15" name="TextBox 14">
            <a:extLst>
              <a:ext uri="{FF2B5EF4-FFF2-40B4-BE49-F238E27FC236}">
                <a16:creationId xmlns:a16="http://schemas.microsoft.com/office/drawing/2014/main" id="{3141381B-E838-44A6-88EF-EBDB1DA42FBF}"/>
              </a:ext>
            </a:extLst>
          </p:cNvPr>
          <p:cNvSpPr txBox="1"/>
          <p:nvPr/>
        </p:nvSpPr>
        <p:spPr>
          <a:xfrm>
            <a:off x="109378" y="5957416"/>
            <a:ext cx="2771439" cy="830997"/>
          </a:xfrm>
          <a:prstGeom prst="rect">
            <a:avLst/>
          </a:prstGeom>
          <a:noFill/>
          <a:ln>
            <a:solidFill>
              <a:schemeClr val="tx1"/>
            </a:solidFill>
          </a:ln>
        </p:spPr>
        <p:txBody>
          <a:bodyPr wrap="square" rtlCol="0">
            <a:spAutoFit/>
          </a:bodyPr>
          <a:lstStyle/>
          <a:p>
            <a:r>
              <a:rPr lang="en-GB" sz="1200" dirty="0"/>
              <a:t>The </a:t>
            </a:r>
            <a:r>
              <a:rPr lang="en-GB" sz="1200" b="1" dirty="0"/>
              <a:t>Walls of Benin</a:t>
            </a:r>
            <a:r>
              <a:rPr lang="en-GB" sz="1200" dirty="0"/>
              <a:t> are a series of </a:t>
            </a:r>
            <a:r>
              <a:rPr lang="en-GB" sz="1200" dirty="0" smtClean="0"/>
              <a:t>earth </a:t>
            </a:r>
            <a:r>
              <a:rPr lang="en-GB" sz="1200" dirty="0"/>
              <a:t>banks and ditches, called </a:t>
            </a:r>
            <a:r>
              <a:rPr lang="en-GB" sz="1200" i="1" dirty="0" smtClean="0"/>
              <a:t>Iya,</a:t>
            </a:r>
            <a:r>
              <a:rPr lang="en-GB" sz="1200" dirty="0" smtClean="0"/>
              <a:t> </a:t>
            </a:r>
            <a:r>
              <a:rPr lang="en-GB" sz="1200" dirty="0"/>
              <a:t>in the area around present-day Benin </a:t>
            </a:r>
            <a:r>
              <a:rPr lang="en-GB" sz="1200" dirty="0" smtClean="0"/>
              <a:t>City. They were built for protection of the settlement.</a:t>
            </a:r>
            <a:endParaRPr lang="en-GB" sz="1200" dirty="0"/>
          </a:p>
        </p:txBody>
      </p:sp>
      <p:sp>
        <p:nvSpPr>
          <p:cNvPr id="18" name="TextBox 17">
            <a:extLst>
              <a:ext uri="{FF2B5EF4-FFF2-40B4-BE49-F238E27FC236}">
                <a16:creationId xmlns:a16="http://schemas.microsoft.com/office/drawing/2014/main" id="{92D7AD47-080D-4C24-B0D4-D46049495299}"/>
              </a:ext>
            </a:extLst>
          </p:cNvPr>
          <p:cNvSpPr txBox="1"/>
          <p:nvPr/>
        </p:nvSpPr>
        <p:spPr>
          <a:xfrm>
            <a:off x="6501819" y="1563543"/>
            <a:ext cx="3226828" cy="1384995"/>
          </a:xfrm>
          <a:prstGeom prst="rect">
            <a:avLst/>
          </a:prstGeom>
          <a:noFill/>
          <a:ln>
            <a:solidFill>
              <a:schemeClr val="accent2">
                <a:lumMod val="75000"/>
              </a:schemeClr>
            </a:solidFill>
          </a:ln>
        </p:spPr>
        <p:txBody>
          <a:bodyPr wrap="square" rtlCol="0">
            <a:spAutoFit/>
          </a:bodyPr>
          <a:lstStyle/>
          <a:p>
            <a:r>
              <a:rPr lang="en-GB" sz="1400" b="1" dirty="0"/>
              <a:t>Benin City is the location of the ancient Kingdom of Benin</a:t>
            </a:r>
            <a:r>
              <a:rPr lang="en-GB" sz="1400" dirty="0"/>
              <a:t>. It is located in </a:t>
            </a:r>
            <a:r>
              <a:rPr lang="en-GB" sz="1400" b="1" dirty="0"/>
              <a:t>Nigeria</a:t>
            </a:r>
            <a:r>
              <a:rPr lang="en-GB" sz="1400" dirty="0"/>
              <a:t>, which is in the west of Africa. The Ancient Kingdom of Benin is </a:t>
            </a:r>
            <a:r>
              <a:rPr lang="en-GB" sz="1400" u="sng" dirty="0"/>
              <a:t>NOT</a:t>
            </a:r>
            <a:r>
              <a:rPr lang="en-GB" sz="1400" dirty="0"/>
              <a:t> located in the modern country of Benin, this is a different country in Africa. </a:t>
            </a:r>
          </a:p>
        </p:txBody>
      </p:sp>
      <p:pic>
        <p:nvPicPr>
          <p:cNvPr id="8" name="Picture 7">
            <a:extLst>
              <a:ext uri="{FF2B5EF4-FFF2-40B4-BE49-F238E27FC236}">
                <a16:creationId xmlns:a16="http://schemas.microsoft.com/office/drawing/2014/main" id="{CB273908-37C6-0FDD-B93E-9B6CFF6A7CB6}"/>
              </a:ext>
            </a:extLst>
          </p:cNvPr>
          <p:cNvPicPr>
            <a:picLocks noChangeAspect="1"/>
          </p:cNvPicPr>
          <p:nvPr/>
        </p:nvPicPr>
        <p:blipFill>
          <a:blip r:embed="rId4"/>
          <a:stretch>
            <a:fillRect/>
          </a:stretch>
        </p:blipFill>
        <p:spPr>
          <a:xfrm>
            <a:off x="6540995" y="3027671"/>
            <a:ext cx="3187652" cy="2234730"/>
          </a:xfrm>
          <a:prstGeom prst="rect">
            <a:avLst/>
          </a:prstGeom>
        </p:spPr>
      </p:pic>
      <p:sp>
        <p:nvSpPr>
          <p:cNvPr id="68" name="TextBox 67">
            <a:extLst>
              <a:ext uri="{FF2B5EF4-FFF2-40B4-BE49-F238E27FC236}">
                <a16:creationId xmlns:a16="http://schemas.microsoft.com/office/drawing/2014/main" id="{F7740310-F590-3164-032A-CC1469BE06A3}"/>
              </a:ext>
            </a:extLst>
          </p:cNvPr>
          <p:cNvSpPr txBox="1"/>
          <p:nvPr/>
        </p:nvSpPr>
        <p:spPr>
          <a:xfrm>
            <a:off x="6559028" y="6276034"/>
            <a:ext cx="1479437" cy="461665"/>
          </a:xfrm>
          <a:prstGeom prst="rect">
            <a:avLst/>
          </a:prstGeom>
          <a:noFill/>
          <a:ln>
            <a:solidFill>
              <a:schemeClr val="tx1"/>
            </a:solidFill>
          </a:ln>
        </p:spPr>
        <p:txBody>
          <a:bodyPr wrap="square" rtlCol="0">
            <a:spAutoFit/>
          </a:bodyPr>
          <a:lstStyle/>
          <a:p>
            <a:r>
              <a:rPr lang="en-GB" sz="1200" dirty="0"/>
              <a:t>Olokun – the god of </a:t>
            </a:r>
            <a:r>
              <a:rPr lang="en-GB" sz="1200" dirty="0" smtClean="0"/>
              <a:t> water </a:t>
            </a:r>
            <a:r>
              <a:rPr lang="en-GB" sz="1200" dirty="0"/>
              <a:t>and wealth.</a:t>
            </a:r>
          </a:p>
        </p:txBody>
      </p:sp>
      <p:pic>
        <p:nvPicPr>
          <p:cNvPr id="16" name="Picture 15">
            <a:extLst>
              <a:ext uri="{FF2B5EF4-FFF2-40B4-BE49-F238E27FC236}">
                <a16:creationId xmlns:a16="http://schemas.microsoft.com/office/drawing/2014/main" id="{82C85C04-138B-7228-5397-BF5CC19D7608}"/>
              </a:ext>
            </a:extLst>
          </p:cNvPr>
          <p:cNvPicPr>
            <a:picLocks noChangeAspect="1"/>
          </p:cNvPicPr>
          <p:nvPr/>
        </p:nvPicPr>
        <p:blipFill>
          <a:blip r:embed="rId5"/>
          <a:stretch>
            <a:fillRect/>
          </a:stretch>
        </p:blipFill>
        <p:spPr>
          <a:xfrm>
            <a:off x="6557407" y="5307080"/>
            <a:ext cx="1481059" cy="968954"/>
          </a:xfrm>
          <a:prstGeom prst="rect">
            <a:avLst/>
          </a:prstGeom>
        </p:spPr>
      </p:pic>
      <p:pic>
        <p:nvPicPr>
          <p:cNvPr id="3" name="Picture 2"/>
          <p:cNvPicPr>
            <a:picLocks noChangeAspect="1"/>
          </p:cNvPicPr>
          <p:nvPr/>
        </p:nvPicPr>
        <p:blipFill>
          <a:blip r:embed="rId6"/>
          <a:stretch>
            <a:fillRect/>
          </a:stretch>
        </p:blipFill>
        <p:spPr>
          <a:xfrm>
            <a:off x="109378" y="4814644"/>
            <a:ext cx="1531935" cy="1084352"/>
          </a:xfrm>
          <a:prstGeom prst="rect">
            <a:avLst/>
          </a:prstGeom>
        </p:spPr>
      </p:pic>
      <p:pic>
        <p:nvPicPr>
          <p:cNvPr id="7" name="Picture 6"/>
          <p:cNvPicPr>
            <a:picLocks noChangeAspect="1"/>
          </p:cNvPicPr>
          <p:nvPr/>
        </p:nvPicPr>
        <p:blipFill>
          <a:blip r:embed="rId7"/>
          <a:stretch>
            <a:fillRect/>
          </a:stretch>
        </p:blipFill>
        <p:spPr>
          <a:xfrm>
            <a:off x="1725512" y="4798289"/>
            <a:ext cx="1277456" cy="1100707"/>
          </a:xfrm>
          <a:prstGeom prst="rect">
            <a:avLst/>
          </a:prstGeom>
        </p:spPr>
      </p:pic>
      <p:pic>
        <p:nvPicPr>
          <p:cNvPr id="9" name="Picture 8"/>
          <p:cNvPicPr>
            <a:picLocks noChangeAspect="1"/>
          </p:cNvPicPr>
          <p:nvPr/>
        </p:nvPicPr>
        <p:blipFill>
          <a:blip r:embed="rId8"/>
          <a:stretch>
            <a:fillRect/>
          </a:stretch>
        </p:blipFill>
        <p:spPr>
          <a:xfrm>
            <a:off x="8094630" y="5311658"/>
            <a:ext cx="1611589" cy="877269"/>
          </a:xfrm>
          <a:prstGeom prst="rect">
            <a:avLst/>
          </a:prstGeom>
        </p:spPr>
      </p:pic>
      <p:sp>
        <p:nvSpPr>
          <p:cNvPr id="67" name="TextBox 66">
            <a:extLst>
              <a:ext uri="{FF2B5EF4-FFF2-40B4-BE49-F238E27FC236}">
                <a16:creationId xmlns:a16="http://schemas.microsoft.com/office/drawing/2014/main" id="{F7740310-F590-3164-032A-CC1469BE06A3}"/>
              </a:ext>
            </a:extLst>
          </p:cNvPr>
          <p:cNvSpPr txBox="1"/>
          <p:nvPr/>
        </p:nvSpPr>
        <p:spPr>
          <a:xfrm>
            <a:off x="8178151" y="6292517"/>
            <a:ext cx="1479437" cy="461665"/>
          </a:xfrm>
          <a:prstGeom prst="rect">
            <a:avLst/>
          </a:prstGeom>
          <a:noFill/>
          <a:ln>
            <a:solidFill>
              <a:schemeClr val="tx1"/>
            </a:solidFill>
          </a:ln>
        </p:spPr>
        <p:txBody>
          <a:bodyPr wrap="square" rtlCol="0">
            <a:spAutoFit/>
          </a:bodyPr>
          <a:lstStyle/>
          <a:p>
            <a:r>
              <a:rPr lang="en-GB" sz="1200" dirty="0" smtClean="0"/>
              <a:t>A brass plaque showing an Oba.</a:t>
            </a:r>
            <a:endParaRPr lang="en-GB" sz="1200" dirty="0"/>
          </a:p>
        </p:txBody>
      </p:sp>
    </p:spTree>
    <p:extLst>
      <p:ext uri="{BB962C8B-B14F-4D97-AF65-F5344CB8AC3E}">
        <p14:creationId xmlns:p14="http://schemas.microsoft.com/office/powerpoint/2010/main" val="1230895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922779ED-6A1E-4E7B-BCD2-73EB3D3F51A0}"/>
              </a:ext>
            </a:extLst>
          </p:cNvPr>
          <p:cNvSpPr txBox="1"/>
          <p:nvPr/>
        </p:nvSpPr>
        <p:spPr>
          <a:xfrm>
            <a:off x="5955073" y="3305684"/>
            <a:ext cx="3781889" cy="1384995"/>
          </a:xfrm>
          <a:prstGeom prst="rect">
            <a:avLst/>
          </a:prstGeom>
          <a:noFill/>
          <a:ln>
            <a:solidFill>
              <a:schemeClr val="tx1"/>
            </a:solidFill>
          </a:ln>
        </p:spPr>
        <p:txBody>
          <a:bodyPr wrap="square">
            <a:spAutoFit/>
          </a:bodyPr>
          <a:lstStyle/>
          <a:p>
            <a:pPr marL="0" indent="0">
              <a:buNone/>
            </a:pPr>
            <a:r>
              <a:rPr lang="en-GB" sz="1200" dirty="0"/>
              <a:t>There are no written texts about the people of Benin. However, they had a rich oral culture. They would tell their history, myths and legends and these would be passed on through word of mouth. Treasures of wood, bronze, ivory and metal made their way into Europe through trade or plunder and astounded people with their high degree of artistry and craftsmanship.</a:t>
            </a:r>
            <a:endParaRPr lang="en-GB" sz="1200" i="0" u="sng" dirty="0">
              <a:solidFill>
                <a:srgbClr val="FF0000"/>
              </a:solidFill>
              <a:effectLst/>
              <a:latin typeface="Calibri" panose="020F0502020204030204" pitchFamily="34" charset="0"/>
              <a:cs typeface="Calibri" panose="020F0502020204030204" pitchFamily="34" charset="0"/>
            </a:endParaRPr>
          </a:p>
        </p:txBody>
      </p:sp>
      <p:graphicFrame>
        <p:nvGraphicFramePr>
          <p:cNvPr id="16" name="Table 15">
            <a:extLst>
              <a:ext uri="{FF2B5EF4-FFF2-40B4-BE49-F238E27FC236}">
                <a16:creationId xmlns:a16="http://schemas.microsoft.com/office/drawing/2014/main" id="{C22FC151-7F6B-4196-A2B4-8345F4214407}"/>
              </a:ext>
            </a:extLst>
          </p:cNvPr>
          <p:cNvGraphicFramePr>
            <a:graphicFrameLocks noGrp="1"/>
          </p:cNvGraphicFramePr>
          <p:nvPr>
            <p:extLst>
              <p:ext uri="{D42A27DB-BD31-4B8C-83A1-F6EECF244321}">
                <p14:modId xmlns:p14="http://schemas.microsoft.com/office/powerpoint/2010/main" val="3942547404"/>
              </p:ext>
            </p:extLst>
          </p:nvPr>
        </p:nvGraphicFramePr>
        <p:xfrm>
          <a:off x="169038" y="1347496"/>
          <a:ext cx="5715938" cy="2685834"/>
        </p:xfrm>
        <a:graphic>
          <a:graphicData uri="http://schemas.openxmlformats.org/drawingml/2006/table">
            <a:tbl>
              <a:tblPr firstRow="1" bandRow="1">
                <a:tableStyleId>{00A15C55-8517-42AA-B614-E9B94910E393}</a:tableStyleId>
              </a:tblPr>
              <a:tblGrid>
                <a:gridCol w="254707">
                  <a:extLst>
                    <a:ext uri="{9D8B030D-6E8A-4147-A177-3AD203B41FA5}">
                      <a16:colId xmlns:a16="http://schemas.microsoft.com/office/drawing/2014/main" val="2316687726"/>
                    </a:ext>
                  </a:extLst>
                </a:gridCol>
                <a:gridCol w="5461231">
                  <a:extLst>
                    <a:ext uri="{9D8B030D-6E8A-4147-A177-3AD203B41FA5}">
                      <a16:colId xmlns:a16="http://schemas.microsoft.com/office/drawing/2014/main" val="2379496559"/>
                    </a:ext>
                  </a:extLst>
                </a:gridCol>
              </a:tblGrid>
              <a:tr h="331795">
                <a:tc gridSpan="2">
                  <a:txBody>
                    <a:bodyPr/>
                    <a:lstStyle/>
                    <a:p>
                      <a:pPr algn="ctr"/>
                      <a:r>
                        <a:rPr lang="en-GB" altLang="en-GB" sz="1800" dirty="0"/>
                        <a:t>Key Facts</a:t>
                      </a:r>
                    </a:p>
                  </a:txBody>
                  <a:tcPr marL="74295" marR="74295" marT="37148" marB="37148">
                    <a:solidFill>
                      <a:srgbClr val="EE9012"/>
                    </a:solidFill>
                  </a:tcPr>
                </a:tc>
                <a:tc hMerge="1">
                  <a:txBody>
                    <a:bodyPr/>
                    <a:lstStyle/>
                    <a:p>
                      <a:endParaRPr lang="en-GB" altLang="en-GB" dirty="0"/>
                    </a:p>
                  </a:txBody>
                  <a:tcPr marL="74295" marR="74295" marT="37148" marB="37148"/>
                </a:tc>
                <a:extLst>
                  <a:ext uri="{0D108BD9-81ED-4DB2-BD59-A6C34878D82A}">
                    <a16:rowId xmlns:a16="http://schemas.microsoft.com/office/drawing/2014/main" val="1550516657"/>
                  </a:ext>
                </a:extLst>
              </a:tr>
              <a:tr h="419075">
                <a:tc>
                  <a:txBody>
                    <a:bodyPr/>
                    <a:lstStyle/>
                    <a:p>
                      <a:r>
                        <a:rPr lang="en-GB" altLang="en-GB" sz="1100" b="1" dirty="0"/>
                        <a:t>1</a:t>
                      </a:r>
                    </a:p>
                  </a:txBody>
                  <a:tcPr marL="74295" marR="74295" marT="37148" marB="37148">
                    <a:solidFill>
                      <a:schemeClr val="accent4">
                        <a:lumMod val="20000"/>
                        <a:lumOff val="80000"/>
                      </a:schemeClr>
                    </a:solidFill>
                  </a:tcPr>
                </a:tc>
                <a:tc>
                  <a:txBody>
                    <a:bodyPr/>
                    <a:lstStyle/>
                    <a:p>
                      <a:pPr algn="l"/>
                      <a:r>
                        <a:rPr lang="en-GB" sz="1000" dirty="0">
                          <a:latin typeface="+mn-lt"/>
                        </a:rPr>
                        <a:t>Between AD 900 and AD 1180 the people of Benin lived in small communities that </a:t>
                      </a:r>
                      <a:r>
                        <a:rPr lang="en-GB" sz="1000" dirty="0" smtClean="0">
                          <a:latin typeface="+mn-lt"/>
                        </a:rPr>
                        <a:t>joined together</a:t>
                      </a:r>
                      <a:r>
                        <a:rPr lang="en-GB" sz="1000" baseline="0" dirty="0" smtClean="0">
                          <a:latin typeface="+mn-lt"/>
                        </a:rPr>
                        <a:t> to form a </a:t>
                      </a:r>
                      <a:r>
                        <a:rPr lang="en-GB" sz="1000" dirty="0" smtClean="0">
                          <a:latin typeface="+mn-lt"/>
                        </a:rPr>
                        <a:t>Kingdom</a:t>
                      </a:r>
                      <a:r>
                        <a:rPr lang="en-GB" sz="1000" baseline="0" dirty="0" smtClean="0">
                          <a:latin typeface="+mn-lt"/>
                        </a:rPr>
                        <a:t> called </a:t>
                      </a:r>
                      <a:r>
                        <a:rPr lang="en-GB" sz="1000" b="1" baseline="0" dirty="0" smtClean="0">
                          <a:latin typeface="+mn-lt"/>
                        </a:rPr>
                        <a:t>Igodomigodo</a:t>
                      </a:r>
                      <a:r>
                        <a:rPr lang="en-GB" sz="1000" baseline="0" dirty="0" smtClean="0">
                          <a:latin typeface="+mn-lt"/>
                        </a:rPr>
                        <a:t> which was later changed to Edo.</a:t>
                      </a:r>
                      <a:endParaRPr lang="en-GB" sz="1000" dirty="0">
                        <a:latin typeface="+mn-lt"/>
                      </a:endParaRPr>
                    </a:p>
                  </a:txBody>
                  <a:tcPr>
                    <a:solidFill>
                      <a:schemeClr val="accent4">
                        <a:lumMod val="20000"/>
                        <a:lumOff val="80000"/>
                      </a:schemeClr>
                    </a:solidFill>
                  </a:tcPr>
                </a:tc>
                <a:extLst>
                  <a:ext uri="{0D108BD9-81ED-4DB2-BD59-A6C34878D82A}">
                    <a16:rowId xmlns:a16="http://schemas.microsoft.com/office/drawing/2014/main" val="2963941051"/>
                  </a:ext>
                </a:extLst>
              </a:tr>
              <a:tr h="258555">
                <a:tc>
                  <a:txBody>
                    <a:bodyPr/>
                    <a:lstStyle/>
                    <a:p>
                      <a:r>
                        <a:rPr lang="en-GB" altLang="en-GB" sz="1100" b="1" dirty="0" smtClean="0"/>
                        <a:t>2</a:t>
                      </a:r>
                      <a:endParaRPr lang="en-GB" altLang="en-GB" sz="1100" b="1" dirty="0"/>
                    </a:p>
                  </a:txBody>
                  <a:tcPr marL="74295" marR="74295" marT="37148" marB="37148">
                    <a:solidFill>
                      <a:schemeClr val="accent4">
                        <a:lumMod val="40000"/>
                        <a:lumOff val="60000"/>
                      </a:schemeClr>
                    </a:solidFill>
                  </a:tcPr>
                </a:tc>
                <a:tc>
                  <a:txBody>
                    <a:bodyPr/>
                    <a:lstStyle/>
                    <a:p>
                      <a:pPr algn="l"/>
                      <a:r>
                        <a:rPr lang="en-GB" sz="1000" dirty="0">
                          <a:latin typeface="+mn-lt"/>
                        </a:rPr>
                        <a:t>The early </a:t>
                      </a:r>
                      <a:r>
                        <a:rPr lang="en-GB" sz="1000" dirty="0" smtClean="0">
                          <a:latin typeface="+mn-lt"/>
                        </a:rPr>
                        <a:t> </a:t>
                      </a:r>
                      <a:r>
                        <a:rPr lang="en-GB" sz="1000" dirty="0">
                          <a:latin typeface="+mn-lt"/>
                        </a:rPr>
                        <a:t>people were ruled by a dynasty of kings called ‘Ogisos’. 900-1180 </a:t>
                      </a:r>
                      <a:r>
                        <a:rPr lang="en-GB" sz="1000" dirty="0" smtClean="0">
                          <a:latin typeface="+mn-lt"/>
                        </a:rPr>
                        <a:t>AD.</a:t>
                      </a:r>
                      <a:endParaRPr lang="en-GB" sz="1000" dirty="0">
                        <a:latin typeface="+mn-lt"/>
                      </a:endParaRPr>
                    </a:p>
                  </a:txBody>
                  <a:tcPr>
                    <a:solidFill>
                      <a:schemeClr val="accent4">
                        <a:lumMod val="40000"/>
                        <a:lumOff val="60000"/>
                      </a:schemeClr>
                    </a:solidFill>
                  </a:tcPr>
                </a:tc>
                <a:extLst>
                  <a:ext uri="{0D108BD9-81ED-4DB2-BD59-A6C34878D82A}">
                    <a16:rowId xmlns:a16="http://schemas.microsoft.com/office/drawing/2014/main" val="2929339964"/>
                  </a:ext>
                </a:extLst>
              </a:tr>
              <a:tr h="377121">
                <a:tc>
                  <a:txBody>
                    <a:bodyPr/>
                    <a:lstStyle/>
                    <a:p>
                      <a:r>
                        <a:rPr lang="en-GB" altLang="en-GB" sz="1100" b="1" dirty="0"/>
                        <a:t>3</a:t>
                      </a:r>
                      <a:endParaRPr lang="en-GB" altLang="en-GB" sz="1100" b="1" dirty="0"/>
                    </a:p>
                  </a:txBody>
                  <a:tcPr marL="74295" marR="74295" marT="37148" marB="37148">
                    <a:solidFill>
                      <a:schemeClr val="accent4">
                        <a:lumMod val="20000"/>
                        <a:lumOff val="80000"/>
                      </a:schemeClr>
                    </a:solidFill>
                  </a:tcPr>
                </a:tc>
                <a:tc>
                  <a:txBody>
                    <a:bodyPr/>
                    <a:lstStyle/>
                    <a:p>
                      <a:r>
                        <a:rPr lang="en-GB" sz="1000" dirty="0" smtClean="0"/>
                        <a:t>Oba Eweke was the first of a new dynasty of kings called the Obas, crowned around 1180. He was from the Yoruba people.</a:t>
                      </a:r>
                      <a:endParaRPr lang="en-GB" sz="1000" dirty="0"/>
                    </a:p>
                  </a:txBody>
                  <a:tcPr>
                    <a:solidFill>
                      <a:schemeClr val="accent4">
                        <a:lumMod val="20000"/>
                        <a:lumOff val="80000"/>
                      </a:schemeClr>
                    </a:solidFill>
                  </a:tcPr>
                </a:tc>
                <a:extLst>
                  <a:ext uri="{0D108BD9-81ED-4DB2-BD59-A6C34878D82A}">
                    <a16:rowId xmlns:a16="http://schemas.microsoft.com/office/drawing/2014/main" val="852330855"/>
                  </a:ext>
                </a:extLst>
              </a:tr>
              <a:tr h="232075">
                <a:tc>
                  <a:txBody>
                    <a:bodyPr/>
                    <a:lstStyle/>
                    <a:p>
                      <a:r>
                        <a:rPr lang="en-GB" altLang="en-GB" sz="1100" b="1" dirty="0"/>
                        <a:t>4</a:t>
                      </a:r>
                      <a:endParaRPr lang="en-GB" altLang="en-GB" sz="1100" b="1" dirty="0"/>
                    </a:p>
                  </a:txBody>
                  <a:tcPr marL="74295" marR="74295" marT="37148" marB="37148">
                    <a:solidFill>
                      <a:schemeClr val="accent4">
                        <a:lumMod val="40000"/>
                        <a:lumOff val="60000"/>
                      </a:schemeClr>
                    </a:solidFill>
                  </a:tcPr>
                </a:tc>
                <a:tc>
                  <a:txBody>
                    <a:bodyPr/>
                    <a:lstStyle/>
                    <a:p>
                      <a:pPr algn="l"/>
                      <a:r>
                        <a:rPr lang="en-GB" sz="1000" dirty="0" smtClean="0">
                          <a:latin typeface="+mn-lt"/>
                        </a:rPr>
                        <a:t>The Edo people begin trading with the Portuguese, who called the place ‘Benin’.</a:t>
                      </a:r>
                      <a:endParaRPr lang="en-GB" sz="1000" dirty="0">
                        <a:latin typeface="+mn-lt"/>
                      </a:endParaRPr>
                    </a:p>
                  </a:txBody>
                  <a:tcPr>
                    <a:solidFill>
                      <a:schemeClr val="accent4">
                        <a:lumMod val="40000"/>
                        <a:lumOff val="60000"/>
                      </a:schemeClr>
                    </a:solidFill>
                  </a:tcPr>
                </a:tc>
                <a:extLst>
                  <a:ext uri="{0D108BD9-81ED-4DB2-BD59-A6C34878D82A}">
                    <a16:rowId xmlns:a16="http://schemas.microsoft.com/office/drawing/2014/main" val="2127594675"/>
                  </a:ext>
                </a:extLst>
              </a:tr>
              <a:tr h="322311">
                <a:tc>
                  <a:txBody>
                    <a:bodyPr/>
                    <a:lstStyle/>
                    <a:p>
                      <a:r>
                        <a:rPr lang="en-GB" altLang="en-GB" sz="1100" b="1" dirty="0"/>
                        <a:t>5</a:t>
                      </a:r>
                      <a:endParaRPr lang="en-GB" altLang="en-GB" sz="1100" b="1" dirty="0"/>
                    </a:p>
                  </a:txBody>
                  <a:tcPr marL="74295" marR="74295" marT="37148" marB="37148">
                    <a:solidFill>
                      <a:schemeClr val="accent4">
                        <a:lumMod val="20000"/>
                        <a:lumOff val="80000"/>
                      </a:schemeClr>
                    </a:solidFill>
                  </a:tcPr>
                </a:tc>
                <a:tc>
                  <a:txBody>
                    <a:bodyPr/>
                    <a:lstStyle/>
                    <a:p>
                      <a:r>
                        <a:rPr lang="en-GB" sz="1000" dirty="0">
                          <a:latin typeface="+mn-lt"/>
                        </a:rPr>
                        <a:t>The Kingdom of Benin traded goods like pepper, ivory, cloth, leopard skins, beads, rubber, palm oil and precious stones to European traders.</a:t>
                      </a:r>
                      <a:endParaRPr lang="en-GB" sz="1000" b="0" dirty="0">
                        <a:latin typeface="+mn-lt"/>
                      </a:endParaRPr>
                    </a:p>
                  </a:txBody>
                  <a:tcPr marL="68580" marR="68580" marT="0" marB="0">
                    <a:solidFill>
                      <a:schemeClr val="accent4">
                        <a:lumMod val="20000"/>
                        <a:lumOff val="80000"/>
                      </a:schemeClr>
                    </a:solidFill>
                  </a:tcPr>
                </a:tc>
                <a:extLst>
                  <a:ext uri="{0D108BD9-81ED-4DB2-BD59-A6C34878D82A}">
                    <a16:rowId xmlns:a16="http://schemas.microsoft.com/office/drawing/2014/main" val="630945595"/>
                  </a:ext>
                </a:extLst>
              </a:tr>
              <a:tr h="300161">
                <a:tc>
                  <a:txBody>
                    <a:bodyPr/>
                    <a:lstStyle/>
                    <a:p>
                      <a:r>
                        <a:rPr lang="en-GB" sz="1100" b="1" dirty="0" smtClean="0"/>
                        <a:t>6</a:t>
                      </a:r>
                      <a:endParaRPr lang="en-GB" sz="1100" b="1" dirty="0"/>
                    </a:p>
                  </a:txBody>
                  <a:tcPr marL="74295" marR="74295" marT="37148" marB="37148">
                    <a:solidFill>
                      <a:schemeClr val="accent4">
                        <a:lumMod val="40000"/>
                        <a:lumOff val="60000"/>
                      </a:schemeClr>
                    </a:solidFill>
                  </a:tcPr>
                </a:tc>
                <a:tc>
                  <a:txBody>
                    <a:bodyPr/>
                    <a:lstStyle/>
                    <a:p>
                      <a:r>
                        <a:rPr lang="en-US" sz="1000" dirty="0">
                          <a:effectLst/>
                          <a:latin typeface="+mn-lt"/>
                          <a:ea typeface="Calibri" panose="020F0502020204030204" pitchFamily="34" charset="0"/>
                          <a:cs typeface="Calibri" panose="020F0502020204030204" pitchFamily="34" charset="0"/>
                        </a:rPr>
                        <a:t>In the middle ages</a:t>
                      </a:r>
                      <a:r>
                        <a:rPr lang="en-US" sz="1000" dirty="0" smtClean="0">
                          <a:effectLst/>
                          <a:latin typeface="+mn-lt"/>
                          <a:ea typeface="Calibri" panose="020F0502020204030204" pitchFamily="34" charset="0"/>
                          <a:cs typeface="Calibri" panose="020F0502020204030204" pitchFamily="34" charset="0"/>
                        </a:rPr>
                        <a:t>, the Benin Kingdom </a:t>
                      </a:r>
                      <a:r>
                        <a:rPr lang="en-US" sz="1000" dirty="0">
                          <a:effectLst/>
                          <a:latin typeface="+mn-lt"/>
                          <a:ea typeface="Calibri" panose="020F0502020204030204" pitchFamily="34" charset="0"/>
                          <a:cs typeface="Calibri" panose="020F0502020204030204" pitchFamily="34" charset="0"/>
                        </a:rPr>
                        <a:t>became heavily involved in the slave trade, capturing rival peoples and selling them to Europeans.</a:t>
                      </a:r>
                      <a:r>
                        <a:rPr lang="en-GB" sz="1000" b="0" dirty="0">
                          <a:latin typeface="+mn-lt"/>
                        </a:rPr>
                        <a:t> </a:t>
                      </a:r>
                    </a:p>
                  </a:txBody>
                  <a:tcPr marL="68580" marR="68580" marT="0" marB="0">
                    <a:solidFill>
                      <a:schemeClr val="accent4">
                        <a:lumMod val="40000"/>
                        <a:lumOff val="60000"/>
                      </a:schemeClr>
                    </a:solidFill>
                  </a:tcPr>
                </a:tc>
                <a:extLst>
                  <a:ext uri="{0D108BD9-81ED-4DB2-BD59-A6C34878D82A}">
                    <a16:rowId xmlns:a16="http://schemas.microsoft.com/office/drawing/2014/main" val="506912328"/>
                  </a:ext>
                </a:extLst>
              </a:tr>
              <a:tr h="392397">
                <a:tc>
                  <a:txBody>
                    <a:bodyPr/>
                    <a:lstStyle/>
                    <a:p>
                      <a:r>
                        <a:rPr lang="en-GB" sz="1100" b="1" dirty="0" smtClean="0"/>
                        <a:t>7</a:t>
                      </a:r>
                      <a:endParaRPr lang="en-GB" sz="1100" b="1" dirty="0"/>
                    </a:p>
                  </a:txBody>
                  <a:tcPr marL="74295" marR="74295" marT="37148" marB="37148">
                    <a:solidFill>
                      <a:schemeClr val="accent4">
                        <a:lumMod val="20000"/>
                        <a:lumOff val="80000"/>
                      </a:schemeClr>
                    </a:solidFill>
                  </a:tcPr>
                </a:tc>
                <a:tc>
                  <a:txBody>
                    <a:bodyPr/>
                    <a:lstStyle/>
                    <a:p>
                      <a:pPr marL="0" marR="0" lvl="0" indent="0" algn="l" defTabSz="914400" rtl="0" eaLnBrk="1" fontAlgn="auto" latinLnBrk="0" hangingPunct="1">
                        <a:lnSpc>
                          <a:spcPct val="107000"/>
                        </a:lnSpc>
                        <a:spcBef>
                          <a:spcPts val="0"/>
                        </a:spcBef>
                        <a:spcAft>
                          <a:spcPts val="800"/>
                        </a:spcAft>
                        <a:buClrTx/>
                        <a:buSzTx/>
                        <a:buFont typeface="+mj-lt"/>
                        <a:buNone/>
                        <a:tabLst/>
                        <a:defRPr/>
                      </a:pPr>
                      <a:r>
                        <a:rPr lang="en-GB" sz="1000" b="0" dirty="0">
                          <a:latin typeface="+mn-lt"/>
                        </a:rPr>
                        <a:t>Around 1700, a series of civil wars within Benin lead to a decline in the power of the kingdom.</a:t>
                      </a:r>
                      <a:endParaRPr lang="en-GB" sz="1000" dirty="0">
                        <a:effectLst/>
                        <a:latin typeface="+mn-lt"/>
                        <a:ea typeface="Calibri" panose="020F0502020204030204" pitchFamily="34" charset="0"/>
                        <a:cs typeface="Calibri" panose="020F0502020204030204" pitchFamily="34" charset="0"/>
                      </a:endParaRPr>
                    </a:p>
                  </a:txBody>
                  <a:tcPr marL="114300" marR="114300" marT="0" marB="0">
                    <a:solidFill>
                      <a:schemeClr val="accent4">
                        <a:lumMod val="20000"/>
                        <a:lumOff val="80000"/>
                      </a:schemeClr>
                    </a:solidFill>
                  </a:tcPr>
                </a:tc>
                <a:extLst>
                  <a:ext uri="{0D108BD9-81ED-4DB2-BD59-A6C34878D82A}">
                    <a16:rowId xmlns:a16="http://schemas.microsoft.com/office/drawing/2014/main" val="2924179028"/>
                  </a:ext>
                </a:extLst>
              </a:tr>
            </a:tbl>
          </a:graphicData>
        </a:graphic>
      </p:graphicFrame>
      <p:sp>
        <p:nvSpPr>
          <p:cNvPr id="17" name="TextBox 16">
            <a:extLst>
              <a:ext uri="{FF2B5EF4-FFF2-40B4-BE49-F238E27FC236}">
                <a16:creationId xmlns:a16="http://schemas.microsoft.com/office/drawing/2014/main" id="{81147985-757C-44F0-BB1D-22389F49EE87}"/>
              </a:ext>
            </a:extLst>
          </p:cNvPr>
          <p:cNvSpPr txBox="1"/>
          <p:nvPr/>
        </p:nvSpPr>
        <p:spPr>
          <a:xfrm>
            <a:off x="5955073" y="4735578"/>
            <a:ext cx="3781889" cy="369332"/>
          </a:xfrm>
          <a:prstGeom prst="rect">
            <a:avLst/>
          </a:prstGeom>
          <a:solidFill>
            <a:srgbClr val="92D050"/>
          </a:solidFill>
          <a:ln>
            <a:solidFill>
              <a:schemeClr val="accent6">
                <a:lumMod val="20000"/>
                <a:lumOff val="80000"/>
              </a:schemeClr>
            </a:solidFill>
          </a:ln>
        </p:spPr>
        <p:txBody>
          <a:bodyPr wrap="square" rtlCol="0">
            <a:spAutoFit/>
          </a:bodyPr>
          <a:lstStyle/>
          <a:p>
            <a:pPr algn="ctr"/>
            <a:r>
              <a:rPr lang="en-GB" b="1" dirty="0">
                <a:solidFill>
                  <a:schemeClr val="bg1"/>
                </a:solidFill>
              </a:rPr>
              <a:t>Other Sources of Information.</a:t>
            </a:r>
            <a:endParaRPr lang="en-GB" dirty="0">
              <a:solidFill>
                <a:schemeClr val="bg1"/>
              </a:solidFill>
            </a:endParaRPr>
          </a:p>
        </p:txBody>
      </p:sp>
      <p:sp>
        <p:nvSpPr>
          <p:cNvPr id="18" name="TextBox 17">
            <a:extLst>
              <a:ext uri="{FF2B5EF4-FFF2-40B4-BE49-F238E27FC236}">
                <a16:creationId xmlns:a16="http://schemas.microsoft.com/office/drawing/2014/main" id="{B3CAB427-87AA-4B22-829E-2128BA51F96D}"/>
              </a:ext>
            </a:extLst>
          </p:cNvPr>
          <p:cNvSpPr txBox="1"/>
          <p:nvPr/>
        </p:nvSpPr>
        <p:spPr>
          <a:xfrm>
            <a:off x="5955073" y="5149809"/>
            <a:ext cx="3811457" cy="1631216"/>
          </a:xfrm>
          <a:prstGeom prst="rect">
            <a:avLst/>
          </a:prstGeom>
          <a:solidFill>
            <a:srgbClr val="92D050"/>
          </a:solidFill>
        </p:spPr>
        <p:txBody>
          <a:bodyPr wrap="square" rtlCol="0">
            <a:spAutoFit/>
          </a:bodyPr>
          <a:lstStyle/>
          <a:p>
            <a:r>
              <a:rPr lang="en-GB" sz="1000" b="1" u="sng" dirty="0">
                <a:hlinkClick r:id="rId3">
                  <a:extLst>
                    <a:ext uri="{A12FA001-AC4F-418D-AE19-62706E023703}">
                      <ahyp:hlinkClr xmlns:ahyp="http://schemas.microsoft.com/office/drawing/2018/hyperlinkcolor" xmlns="" val="tx"/>
                    </a:ext>
                  </a:extLst>
                </a:hlinkClick>
              </a:rPr>
              <a:t>Websites</a:t>
            </a:r>
            <a:r>
              <a:rPr lang="en-GB" sz="1000" b="1" u="sng" dirty="0"/>
              <a:t> -  </a:t>
            </a:r>
            <a:r>
              <a:rPr lang="en-GB" sz="1000" b="1" u="sng" dirty="0" smtClean="0"/>
              <a:t> </a:t>
            </a:r>
            <a:r>
              <a:rPr lang="en-GB" sz="1000" dirty="0" smtClean="0"/>
              <a:t>https</a:t>
            </a:r>
            <a:r>
              <a:rPr lang="en-GB" sz="1000" dirty="0"/>
              <a:t>://school-learningzone.co.uk/</a:t>
            </a:r>
          </a:p>
          <a:p>
            <a:r>
              <a:rPr lang="en-GB" sz="1000" dirty="0"/>
              <a:t>https://</a:t>
            </a:r>
            <a:r>
              <a:rPr lang="en-GB" sz="1000" dirty="0" smtClean="0"/>
              <a:t>kids.britannica.com/students/article/kingdom-of-Benin</a:t>
            </a:r>
          </a:p>
          <a:p>
            <a:r>
              <a:rPr lang="en-GB" sz="1000" dirty="0"/>
              <a:t>https://www.bbc.co.uk/bitesize/topics/zpvckqt/articles/z3n7mp3</a:t>
            </a:r>
            <a:endParaRPr lang="en-GB" sz="1000" dirty="0"/>
          </a:p>
          <a:p>
            <a:r>
              <a:rPr lang="en-GB" sz="1000" b="1" u="sng" dirty="0" smtClean="0">
                <a:solidFill>
                  <a:srgbClr val="0070C0"/>
                </a:solidFill>
              </a:rPr>
              <a:t>Brilliant </a:t>
            </a:r>
            <a:r>
              <a:rPr lang="en-GB" sz="1000" b="1" u="sng" dirty="0">
                <a:solidFill>
                  <a:srgbClr val="0070C0"/>
                </a:solidFill>
              </a:rPr>
              <a:t>Books</a:t>
            </a:r>
            <a:r>
              <a:rPr lang="en-GB" sz="1000" b="1" u="sng" dirty="0" smtClean="0">
                <a:solidFill>
                  <a:srgbClr val="0070C0"/>
                </a:solidFill>
              </a:rPr>
              <a:t>:  </a:t>
            </a:r>
            <a:r>
              <a:rPr lang="en-GB" sz="1000" dirty="0"/>
              <a:t>Here are some </a:t>
            </a:r>
            <a:r>
              <a:rPr lang="en-GB" sz="1000" dirty="0" smtClean="0"/>
              <a:t>books </a:t>
            </a:r>
            <a:r>
              <a:rPr lang="en-GB" sz="1000" dirty="0"/>
              <a:t>that you might find interesting:</a:t>
            </a:r>
          </a:p>
          <a:p>
            <a:pPr marL="171450" indent="-171450">
              <a:buFont typeface="Arial" panose="020B0604020202020204" pitchFamily="34" charset="0"/>
              <a:buChar char="•"/>
            </a:pPr>
            <a:r>
              <a:rPr lang="en-GB" sz="1000" dirty="0">
                <a:solidFill>
                  <a:srgbClr val="0F1111"/>
                </a:solidFill>
              </a:rPr>
              <a:t>‘</a:t>
            </a:r>
            <a:r>
              <a:rPr lang="en-GB" sz="1000" i="0" dirty="0">
                <a:solidFill>
                  <a:srgbClr val="0F1111"/>
                </a:solidFill>
                <a:effectLst/>
              </a:rPr>
              <a:t>Kingdom of Benin Short Stories ‘ and ‘Diary of An Edo Princess</a:t>
            </a:r>
            <a:r>
              <a:rPr lang="en-GB" sz="1000" i="0" dirty="0" smtClean="0">
                <a:solidFill>
                  <a:srgbClr val="0F1111"/>
                </a:solidFill>
                <a:effectLst/>
              </a:rPr>
              <a:t>’  </a:t>
            </a:r>
            <a:r>
              <a:rPr lang="en-GB" sz="1000" i="0" dirty="0">
                <a:solidFill>
                  <a:srgbClr val="0F1111"/>
                </a:solidFill>
                <a:effectLst/>
              </a:rPr>
              <a:t>both by  </a:t>
            </a:r>
            <a:r>
              <a:rPr lang="en-GB" sz="1000" dirty="0"/>
              <a:t>Fidelia Nimmons </a:t>
            </a:r>
          </a:p>
          <a:p>
            <a:pPr marL="171450" indent="-171450">
              <a:buFont typeface="Arial" panose="020B0604020202020204" pitchFamily="34" charset="0"/>
              <a:buChar char="•"/>
            </a:pPr>
            <a:r>
              <a:rPr lang="en-GB" sz="1000" i="0" dirty="0">
                <a:solidFill>
                  <a:srgbClr val="0F1111"/>
                </a:solidFill>
                <a:effectLst/>
              </a:rPr>
              <a:t>Tales from Africa by Kathleen </a:t>
            </a:r>
            <a:r>
              <a:rPr lang="en-GB" sz="1000" i="0" dirty="0" smtClean="0">
                <a:solidFill>
                  <a:srgbClr val="0F1111"/>
                </a:solidFill>
                <a:effectLst/>
              </a:rPr>
              <a:t>Arnott</a:t>
            </a:r>
            <a:endParaRPr lang="en-GB" sz="1000" i="0" dirty="0">
              <a:solidFill>
                <a:srgbClr val="0F1111"/>
              </a:solidFill>
              <a:effectLst/>
            </a:endParaRPr>
          </a:p>
          <a:p>
            <a:pPr marL="171450" indent="-171450">
              <a:buFont typeface="Arial" panose="020B0604020202020204" pitchFamily="34" charset="0"/>
              <a:buChar char="•"/>
            </a:pPr>
            <a:r>
              <a:rPr lang="en-GB" sz="1000" i="0" dirty="0">
                <a:solidFill>
                  <a:srgbClr val="0F1111"/>
                </a:solidFill>
                <a:effectLst/>
              </a:rPr>
              <a:t>Daily Life in Ancient Benin (Daily Life in Ancient Civilizations) by Paul Mason</a:t>
            </a:r>
            <a:r>
              <a:rPr lang="en-GB" sz="1000" i="0" dirty="0" smtClean="0">
                <a:solidFill>
                  <a:srgbClr val="0F1111"/>
                </a:solidFill>
                <a:effectLst/>
              </a:rPr>
              <a:t>.</a:t>
            </a:r>
          </a:p>
          <a:p>
            <a:pPr marL="171450" indent="-171450">
              <a:buFont typeface="Arial" panose="020B0604020202020204" pitchFamily="34" charset="0"/>
              <a:buChar char="•"/>
            </a:pPr>
            <a:r>
              <a:rPr lang="en-GB" sz="1000" dirty="0"/>
              <a:t>History Detectives </a:t>
            </a:r>
            <a:r>
              <a:rPr lang="en-GB" sz="1000" dirty="0" smtClean="0"/>
              <a:t>- Ancient </a:t>
            </a:r>
            <a:r>
              <a:rPr lang="en-GB" sz="1000" dirty="0"/>
              <a:t>Benin </a:t>
            </a:r>
            <a:r>
              <a:rPr lang="en-GB" sz="1000" dirty="0" smtClean="0"/>
              <a:t>900-1897 by Alice Hardman.</a:t>
            </a:r>
            <a:endParaRPr lang="en-GB" sz="1000" dirty="0"/>
          </a:p>
        </p:txBody>
      </p:sp>
      <p:pic>
        <p:nvPicPr>
          <p:cNvPr id="3" name="Picture 2">
            <a:extLst>
              <a:ext uri="{FF2B5EF4-FFF2-40B4-BE49-F238E27FC236}">
                <a16:creationId xmlns:a16="http://schemas.microsoft.com/office/drawing/2014/main" id="{512D46F7-2FA5-AA77-2AEA-9A5708A74DEA}"/>
              </a:ext>
            </a:extLst>
          </p:cNvPr>
          <p:cNvPicPr>
            <a:picLocks noChangeAspect="1"/>
          </p:cNvPicPr>
          <p:nvPr/>
        </p:nvPicPr>
        <p:blipFill>
          <a:blip r:embed="rId4"/>
          <a:stretch>
            <a:fillRect/>
          </a:stretch>
        </p:blipFill>
        <p:spPr>
          <a:xfrm>
            <a:off x="5984641" y="1582123"/>
            <a:ext cx="1383912" cy="1678662"/>
          </a:xfrm>
          <a:prstGeom prst="rect">
            <a:avLst/>
          </a:prstGeom>
        </p:spPr>
      </p:pic>
      <p:pic>
        <p:nvPicPr>
          <p:cNvPr id="4" name="Picture 3">
            <a:extLst>
              <a:ext uri="{FF2B5EF4-FFF2-40B4-BE49-F238E27FC236}">
                <a16:creationId xmlns:a16="http://schemas.microsoft.com/office/drawing/2014/main" id="{36D2A849-F762-9CBE-24D5-1C7E3B149C60}"/>
              </a:ext>
            </a:extLst>
          </p:cNvPr>
          <p:cNvPicPr>
            <a:picLocks noChangeAspect="1"/>
          </p:cNvPicPr>
          <p:nvPr/>
        </p:nvPicPr>
        <p:blipFill>
          <a:blip r:embed="rId5"/>
          <a:stretch>
            <a:fillRect/>
          </a:stretch>
        </p:blipFill>
        <p:spPr>
          <a:xfrm>
            <a:off x="7438650" y="1611155"/>
            <a:ext cx="2222500" cy="1507695"/>
          </a:xfrm>
          <a:prstGeom prst="rect">
            <a:avLst/>
          </a:prstGeom>
        </p:spPr>
      </p:pic>
      <p:pic>
        <p:nvPicPr>
          <p:cNvPr id="6" name="Picture 5">
            <a:extLst>
              <a:ext uri="{FF2B5EF4-FFF2-40B4-BE49-F238E27FC236}">
                <a16:creationId xmlns:a16="http://schemas.microsoft.com/office/drawing/2014/main" id="{61816DCE-D145-4FD0-676E-D034856244B4}"/>
              </a:ext>
            </a:extLst>
          </p:cNvPr>
          <p:cNvPicPr>
            <a:picLocks noChangeAspect="1"/>
          </p:cNvPicPr>
          <p:nvPr/>
        </p:nvPicPr>
        <p:blipFill>
          <a:blip r:embed="rId6"/>
          <a:stretch>
            <a:fillRect/>
          </a:stretch>
        </p:blipFill>
        <p:spPr>
          <a:xfrm>
            <a:off x="169038" y="119230"/>
            <a:ext cx="9597492" cy="1257106"/>
          </a:xfrm>
          <a:prstGeom prst="rect">
            <a:avLst/>
          </a:prstGeom>
        </p:spPr>
      </p:pic>
      <p:pic>
        <p:nvPicPr>
          <p:cNvPr id="5" name="Picture 4"/>
          <p:cNvPicPr>
            <a:picLocks noChangeAspect="1"/>
          </p:cNvPicPr>
          <p:nvPr/>
        </p:nvPicPr>
        <p:blipFill>
          <a:blip r:embed="rId7"/>
          <a:stretch>
            <a:fillRect/>
          </a:stretch>
        </p:blipFill>
        <p:spPr>
          <a:xfrm>
            <a:off x="169038" y="3874013"/>
            <a:ext cx="5715938" cy="2907012"/>
          </a:xfrm>
          <a:prstGeom prst="rect">
            <a:avLst/>
          </a:prstGeom>
        </p:spPr>
      </p:pic>
    </p:spTree>
    <p:extLst>
      <p:ext uri="{BB962C8B-B14F-4D97-AF65-F5344CB8AC3E}">
        <p14:creationId xmlns:p14="http://schemas.microsoft.com/office/powerpoint/2010/main" val="316228404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1B538CB87AB234BAAC68C6DB61646AE" ma:contentTypeVersion="14" ma:contentTypeDescription="Create a new document." ma:contentTypeScope="" ma:versionID="6ba55298c05aea0aa6cdfc6716de5256">
  <xsd:schema xmlns:xsd="http://www.w3.org/2001/XMLSchema" xmlns:xs="http://www.w3.org/2001/XMLSchema" xmlns:p="http://schemas.microsoft.com/office/2006/metadata/properties" xmlns:ns2="0e494cf4-35c6-47cd-b81e-36ba8f465a22" xmlns:ns3="ff98ddef-687b-4b60-ae4f-7002a23f4581" targetNamespace="http://schemas.microsoft.com/office/2006/metadata/properties" ma:root="true" ma:fieldsID="d4f3b65cd82d4a5bef2f8324d7b12fed" ns2:_="" ns3:_="">
    <xsd:import namespace="0e494cf4-35c6-47cd-b81e-36ba8f465a22"/>
    <xsd:import namespace="ff98ddef-687b-4b60-ae4f-7002a23f4581"/>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e494cf4-35c6-47cd-b81e-36ba8f465a2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a835d516-5233-4ed5-a385-23ee544f9358"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f98ddef-687b-4b60-ae4f-7002a23f4581"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361d4a09-f852-4936-a39c-fd367631aae2}" ma:internalName="TaxCatchAll" ma:showField="CatchAllData" ma:web="ff98ddef-687b-4b60-ae4f-7002a23f458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0e494cf4-35c6-47cd-b81e-36ba8f465a22">
      <Terms xmlns="http://schemas.microsoft.com/office/infopath/2007/PartnerControls"/>
    </lcf76f155ced4ddcb4097134ff3c332f>
    <TaxCatchAll xmlns="ff98ddef-687b-4b60-ae4f-7002a23f4581" xsi:nil="true"/>
  </documentManagement>
</p:properties>
</file>

<file path=customXml/itemProps1.xml><?xml version="1.0" encoding="utf-8"?>
<ds:datastoreItem xmlns:ds="http://schemas.openxmlformats.org/officeDocument/2006/customXml" ds:itemID="{2CD1FA23-396F-4735-8952-74256D9BDB27}"/>
</file>

<file path=customXml/itemProps2.xml><?xml version="1.0" encoding="utf-8"?>
<ds:datastoreItem xmlns:ds="http://schemas.openxmlformats.org/officeDocument/2006/customXml" ds:itemID="{43446FFA-0247-4043-9286-D6DE35C879C6}"/>
</file>

<file path=customXml/itemProps3.xml><?xml version="1.0" encoding="utf-8"?>
<ds:datastoreItem xmlns:ds="http://schemas.openxmlformats.org/officeDocument/2006/customXml" ds:itemID="{AB354FDF-C77C-4C86-9EB6-EC8263857117}"/>
</file>

<file path=docProps/app.xml><?xml version="1.0" encoding="utf-8"?>
<Properties xmlns="http://schemas.openxmlformats.org/officeDocument/2006/extended-properties" xmlns:vt="http://schemas.openxmlformats.org/officeDocument/2006/docPropsVTypes">
  <Template>Office Theme</Template>
  <TotalTime>6906</TotalTime>
  <Words>788</Words>
  <Application>Microsoft Office PowerPoint</Application>
  <PresentationFormat>A4 Paper (210x297 mm)</PresentationFormat>
  <Paragraphs>101</Paragraphs>
  <Slides>2</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Times New Roman</vt:lpstr>
      <vt:lpstr>Office Theme</vt:lpstr>
      <vt:lpstr>  Year 6 History –The Kingdom of Benin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Mrs A Munns</cp:lastModifiedBy>
  <cp:revision>103</cp:revision>
  <cp:lastPrinted>2022-06-01T09:49:16Z</cp:lastPrinted>
  <dcterms:created xsi:type="dcterms:W3CDTF">2017-10-15T20:56:30Z</dcterms:created>
  <dcterms:modified xsi:type="dcterms:W3CDTF">2022-06-01T09:50:43Z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0x01010021B538CB87AB234BAAC68C6DB61646AE</vt:lpwstr>
  </property>
  <property fmtid="{D5CDD505-2E9C-101B-9397-08002B2CF9AE}" pid="3" name="Order">
    <vt:r8>11900</vt:r8>
  </property>
  <property fmtid="{D5CDD505-2E9C-101B-9397-08002B2CF9AE}" pid="4" name="xd_Signature">
    <vt:bool>false</vt:bool>
  </property>
  <property fmtid="{D5CDD505-2E9C-101B-9397-08002B2CF9AE}" pid="5" name="_ExtendedDescription">
    <vt:lpwstr/>
  </property>
  <property fmtid="{D5CDD505-2E9C-101B-9397-08002B2CF9AE}" pid="6" name="xd_ProgID">
    <vt:lpwstr/>
  </property>
  <property fmtid="{D5CDD505-2E9C-101B-9397-08002B2CF9AE}" pid="7" name="TriggerFlowInfo">
    <vt:lpwstr/>
  </property>
  <property fmtid="{D5CDD505-2E9C-101B-9397-08002B2CF9AE}" pid="8" name="_SourceUrl">
    <vt:lpwstr/>
  </property>
  <property fmtid="{D5CDD505-2E9C-101B-9397-08002B2CF9AE}" pid="9" name="_SharedFileIndex">
    <vt:lpwstr/>
  </property>
  <property fmtid="{D5CDD505-2E9C-101B-9397-08002B2CF9AE}" pid="10" name="ComplianceAssetId">
    <vt:lpwstr/>
  </property>
  <property fmtid="{D5CDD505-2E9C-101B-9397-08002B2CF9AE}" pid="11" name="TemplateUrl">
    <vt:lpwstr/>
  </property>
  <property fmtid="{D5CDD505-2E9C-101B-9397-08002B2CF9AE}" pid="12" name="MediaServiceImageTags">
    <vt:lpwstr/>
  </property>
</Properties>
</file>