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7"/>
  </p:notesMasterIdLst>
  <p:sldIdLst>
    <p:sldId id="256" r:id="rId5"/>
    <p:sldId id="257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CCFF"/>
    <a:srgbClr val="FF99FF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5006585-1B06-7EF0-CF50-58081417388E}" v="59" dt="2024-04-25T08:16:02.2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441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5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en Doherty" userId="S::ldoherty@st-johns-catholic-pri.portsmouth.sch.uk::d2520c4d-f8ac-4379-b5e7-6de4f4e14bed" providerId="AD" clId="Web-{95006585-1B06-7EF0-CF50-58081417388E}"/>
    <pc:docChg chg="modSld">
      <pc:chgData name="Lauren Doherty" userId="S::ldoherty@st-johns-catholic-pri.portsmouth.sch.uk::d2520c4d-f8ac-4379-b5e7-6de4f4e14bed" providerId="AD" clId="Web-{95006585-1B06-7EF0-CF50-58081417388E}" dt="2024-04-25T08:16:01.982" v="50" actId="20577"/>
      <pc:docMkLst>
        <pc:docMk/>
      </pc:docMkLst>
      <pc:sldChg chg="modSp">
        <pc:chgData name="Lauren Doherty" userId="S::ldoherty@st-johns-catholic-pri.portsmouth.sch.uk::d2520c4d-f8ac-4379-b5e7-6de4f4e14bed" providerId="AD" clId="Web-{95006585-1B06-7EF0-CF50-58081417388E}" dt="2024-04-25T08:16:01.982" v="50" actId="20577"/>
        <pc:sldMkLst>
          <pc:docMk/>
          <pc:sldMk cId="3162284043" sldId="257"/>
        </pc:sldMkLst>
        <pc:spChg chg="mod">
          <ac:chgData name="Lauren Doherty" userId="S::ldoherty@st-johns-catholic-pri.portsmouth.sch.uk::d2520c4d-f8ac-4379-b5e7-6de4f4e14bed" providerId="AD" clId="Web-{95006585-1B06-7EF0-CF50-58081417388E}" dt="2024-04-25T08:16:01.982" v="50" actId="20577"/>
          <ac:spMkLst>
            <pc:docMk/>
            <pc:sldMk cId="3162284043" sldId="257"/>
            <ac:spMk id="12" creationId="{971FD58C-1BC2-40F9-A1CC-3DFB65F5B3FE}"/>
          </ac:spMkLst>
        </pc:spChg>
        <pc:graphicFrameChg chg="mod modGraphic">
          <ac:chgData name="Lauren Doherty" userId="S::ldoherty@st-johns-catholic-pri.portsmouth.sch.uk::d2520c4d-f8ac-4379-b5e7-6de4f4e14bed" providerId="AD" clId="Web-{95006585-1B06-7EF0-CF50-58081417388E}" dt="2024-04-25T08:15:15.621" v="47"/>
          <ac:graphicFrameMkLst>
            <pc:docMk/>
            <pc:sldMk cId="3162284043" sldId="257"/>
            <ac:graphicFrameMk id="4" creationId="{35CB3D02-EA26-2144-CD8B-8473193DC19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0C8F01E-995B-8848-96E4-13733EB6AAD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086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hyperlink" Target="https://www.bbc.co.uk/bitesize/topics/zxsbcdm" TargetMode="Externa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3640" y="-76601"/>
            <a:ext cx="9131538" cy="550826"/>
          </a:xfrm>
          <a:solidFill>
            <a:schemeClr val="accent6">
              <a:lumMod val="40000"/>
              <a:lumOff val="60000"/>
            </a:schemeClr>
          </a:solidFill>
        </p:spPr>
        <p:txBody>
          <a:bodyPr numCol="1">
            <a:noAutofit/>
          </a:bodyPr>
          <a:lstStyle/>
          <a:p>
            <a:r>
              <a:rPr lang="en-US" sz="1800" b="1" dirty="0"/>
              <a:t>		</a:t>
            </a:r>
            <a:br>
              <a:rPr lang="en-US" sz="1800" b="1" dirty="0"/>
            </a:br>
            <a:r>
              <a:rPr lang="en-US" sz="2400" b="1" dirty="0">
                <a:latin typeface="SassoonCRInfantMedium" panose="02000603020000020003" pitchFamily="2" charset="0"/>
              </a:rPr>
              <a:t>Year 1 Geography – Let’s Go Safari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883944"/>
              </p:ext>
            </p:extLst>
          </p:nvPr>
        </p:nvGraphicFramePr>
        <p:xfrm>
          <a:off x="5352289" y="569109"/>
          <a:ext cx="4307124" cy="4828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05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366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666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Important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41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cottage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A small house made of brick often found in villages in the UK. As you can see it.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75488">
                <a:tc>
                  <a:txBody>
                    <a:bodyPr/>
                    <a:lstStyle/>
                    <a:p>
                      <a:r>
                        <a:rPr lang="en-GB" sz="1200" b="1" dirty="0"/>
                        <a:t>culture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way of life of a group of people, including, beliefs, food, clothing and language.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367821970"/>
                  </a:ext>
                </a:extLst>
              </a:tr>
              <a:tr h="56881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continent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A large area of land joined together and made up of different countries. There are 7 continents that make up the planet Earth.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  <a:tr h="32849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endangered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+mn-lt"/>
                        </a:rPr>
                        <a:t>When a species of animal or plant  is at risk of becoming extinct (no longer existing).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19202902"/>
                  </a:ext>
                </a:extLst>
              </a:tr>
              <a:tr h="409840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landscape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+mn-lt"/>
                        </a:rPr>
                        <a:t>An area of land.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70137390"/>
                  </a:ext>
                </a:extLst>
              </a:tr>
              <a:tr h="547496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national</a:t>
                      </a:r>
                    </a:p>
                    <a:p>
                      <a:r>
                        <a:rPr lang="en-GB" sz="1200" b="1" dirty="0">
                          <a:latin typeface="+mn-lt"/>
                        </a:rPr>
                        <a:t>park  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+mn-lt"/>
                        </a:rPr>
                        <a:t>A protected area of land where animals and plants are safe from development and hunting.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98936301"/>
                  </a:ext>
                </a:extLst>
              </a:tr>
              <a:tr h="4594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+mn-lt"/>
                        </a:rPr>
                        <a:t>safari</a:t>
                      </a:r>
                      <a:endParaRPr lang="en-GB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A safari is a journey when people search for animals in their natural environment. </a:t>
                      </a:r>
                      <a:endParaRPr lang="en-GB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165320470"/>
                  </a:ext>
                </a:extLst>
              </a:tr>
              <a:tr h="35015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+mn-lt"/>
                        </a:rPr>
                        <a:t>thatched hut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+mn-lt"/>
                        </a:rPr>
                        <a:t>A small building made often of mud with a straw roof.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83661365"/>
                  </a:ext>
                </a:extLst>
              </a:tr>
              <a:tr h="4660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+mn-lt"/>
                        </a:rPr>
                        <a:t>tourist</a:t>
                      </a:r>
                    </a:p>
                    <a:p>
                      <a:endParaRPr lang="en-GB" sz="1200" b="1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+mn-lt"/>
                        </a:rPr>
                        <a:t>A person who is visiting an area on holiday.</a:t>
                      </a:r>
                    </a:p>
                    <a:p>
                      <a:endParaRPr lang="en-GB" sz="12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29161151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-53640" y="474225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D1146DF9-379D-4619-A4F2-EA0272DF9DB7}"/>
              </a:ext>
            </a:extLst>
          </p:cNvPr>
          <p:cNvSpPr txBox="1"/>
          <p:nvPr/>
        </p:nvSpPr>
        <p:spPr>
          <a:xfrm>
            <a:off x="83175" y="569109"/>
            <a:ext cx="5110616" cy="369332"/>
          </a:xfrm>
          <a:prstGeom prst="rect">
            <a:avLst/>
          </a:prstGeom>
          <a:solidFill>
            <a:srgbClr val="CC00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What You Should Know Already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8D5381-61A8-49E2-BB1A-84F08969C819}"/>
              </a:ext>
            </a:extLst>
          </p:cNvPr>
          <p:cNvSpPr txBox="1"/>
          <p:nvPr/>
        </p:nvSpPr>
        <p:spPr>
          <a:xfrm>
            <a:off x="83175" y="1018683"/>
            <a:ext cx="5110618" cy="138499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 I live the city of Portsmouth.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Portsmouth is in the United Kingdom, which is part of the continent called Europe.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The ocean closest to the UK is the Atlantic Ocean.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GB" sz="1400" dirty="0"/>
              <a:t>That there are other continents and oceans that make up the world.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510A20-D31D-4AAF-A11E-3E668BEB8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1748" y="-1"/>
            <a:ext cx="674042" cy="4395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95AA0A-07A7-8722-0855-61D79D65D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338" y="5476533"/>
            <a:ext cx="9620322" cy="140220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0F54DCF-548A-ACE8-6D66-1F95FEF49A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175" y="2536841"/>
            <a:ext cx="2623449" cy="280652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E5E6FA8-8EF7-C0F5-584E-453D4CCF5CFD}"/>
              </a:ext>
            </a:extLst>
          </p:cNvPr>
          <p:cNvSpPr txBox="1"/>
          <p:nvPr/>
        </p:nvSpPr>
        <p:spPr>
          <a:xfrm>
            <a:off x="2706624" y="2483920"/>
            <a:ext cx="2487167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/>
              <a:t>Africa is a continent made up of lots of different countries. It is a very dry </a:t>
            </a:r>
            <a:r>
              <a:rPr lang="en-GB" sz="1300" dirty="0">
                <a:solidFill>
                  <a:srgbClr val="FF0000"/>
                </a:solidFill>
              </a:rPr>
              <a:t>continent</a:t>
            </a:r>
            <a:r>
              <a:rPr lang="en-GB" sz="1300" dirty="0"/>
              <a:t> with little rainfall.  The most common </a:t>
            </a:r>
            <a:r>
              <a:rPr lang="en-GB" sz="1300" dirty="0">
                <a:solidFill>
                  <a:srgbClr val="FF0000"/>
                </a:solidFill>
              </a:rPr>
              <a:t>landscape</a:t>
            </a:r>
            <a:r>
              <a:rPr lang="en-GB" sz="1300" dirty="0"/>
              <a:t> is dry grasslands called savannahs, with a few small trees growing near water holes.</a:t>
            </a:r>
          </a:p>
          <a:p>
            <a:endParaRPr lang="en-GB" sz="1300" dirty="0"/>
          </a:p>
          <a:p>
            <a:r>
              <a:rPr lang="en-GB" sz="1300" dirty="0"/>
              <a:t>Today, most of Africa’s amazing wildlife can be found in the </a:t>
            </a:r>
            <a:r>
              <a:rPr lang="en-GB" sz="1300" dirty="0">
                <a:solidFill>
                  <a:srgbClr val="FF0000"/>
                </a:solidFill>
              </a:rPr>
              <a:t>national parks </a:t>
            </a:r>
            <a:r>
              <a:rPr lang="en-GB" sz="1300" dirty="0"/>
              <a:t>where the animals are protected as many animals are becoming </a:t>
            </a:r>
            <a:r>
              <a:rPr lang="en-GB" sz="1300" dirty="0">
                <a:solidFill>
                  <a:srgbClr val="FF0000"/>
                </a:solidFill>
              </a:rPr>
              <a:t>endangered</a:t>
            </a:r>
            <a:r>
              <a:rPr lang="en-GB" sz="1300" dirty="0"/>
              <a:t>.</a:t>
            </a:r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971FD58C-1BC2-40F9-A1CC-3DFB65F5B3FE}"/>
              </a:ext>
            </a:extLst>
          </p:cNvPr>
          <p:cNvSpPr txBox="1"/>
          <p:nvPr/>
        </p:nvSpPr>
        <p:spPr>
          <a:xfrm>
            <a:off x="6141677" y="4286089"/>
            <a:ext cx="3551615" cy="2431435"/>
          </a:xfrm>
          <a:prstGeom prst="rect">
            <a:avLst/>
          </a:prstGeom>
          <a:solidFill>
            <a:srgbClr val="92D05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400" b="1" u="sng" dirty="0"/>
              <a:t>Websites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https://www.dkfindout.com/uk/earth/continents/africa/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https://kids.nationalgeographic.com/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u="sng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https://www.bbc.co.uk/programmes/p010jc6p/episodes/guide  </a:t>
            </a:r>
            <a:r>
              <a:rPr lang="en-GB" sz="1000" u="sng" dirty="0"/>
              <a:t>- </a:t>
            </a:r>
            <a:r>
              <a:rPr lang="en-GB" sz="1000" dirty="0"/>
              <a:t>Africa series by David </a:t>
            </a:r>
            <a:r>
              <a:rPr lang="en-GB" sz="1000" dirty="0" err="1"/>
              <a:t>Attenbrough</a:t>
            </a:r>
            <a:endParaRPr lang="en-GB" sz="1000" dirty="0"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sz="1400" b="1" u="sng" dirty="0"/>
              <a:t>Brilliant Books: </a:t>
            </a:r>
            <a:r>
              <a:rPr lang="en-GB" sz="1400" dirty="0"/>
              <a:t>: </a:t>
            </a:r>
          </a:p>
          <a:p>
            <a:r>
              <a:rPr lang="en-GB" sz="1400" dirty="0"/>
              <a:t>Lila and the Secret of Rain – David Conway The Hunter – Paul Geraghty </a:t>
            </a:r>
          </a:p>
          <a:p>
            <a:r>
              <a:rPr lang="en-GB" sz="1400" dirty="0"/>
              <a:t>One Day on our Blue Planet – Ella Baily </a:t>
            </a:r>
          </a:p>
          <a:p>
            <a:r>
              <a:rPr lang="en-GB" sz="1400" dirty="0"/>
              <a:t>Handa’s Surprise – Eileen Browne Anna Hibiscus – Atinuke </a:t>
            </a:r>
          </a:p>
          <a:p>
            <a:r>
              <a:rPr lang="en-GB" sz="1400" dirty="0"/>
              <a:t>Meerkat Mail – Emily Gravett</a:t>
            </a:r>
            <a:endParaRPr lang="en-GB" sz="1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6CF3C83-879B-4193-868C-1B7E077664A9}"/>
              </a:ext>
            </a:extLst>
          </p:cNvPr>
          <p:cNvSpPr txBox="1"/>
          <p:nvPr/>
        </p:nvSpPr>
        <p:spPr>
          <a:xfrm>
            <a:off x="6123716" y="3784286"/>
            <a:ext cx="3587538" cy="369332"/>
          </a:xfrm>
          <a:prstGeom prst="rect">
            <a:avLst/>
          </a:prstGeom>
          <a:solidFill>
            <a:srgbClr val="92D050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Other Sources of Information.</a:t>
            </a:r>
            <a:endParaRPr lang="en-GB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5CB3D02-EA26-2144-CD8B-8473193DC1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781378"/>
              </p:ext>
            </p:extLst>
          </p:nvPr>
        </p:nvGraphicFramePr>
        <p:xfrm>
          <a:off x="175438" y="92040"/>
          <a:ext cx="5757343" cy="670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6734">
                  <a:extLst>
                    <a:ext uri="{9D8B030D-6E8A-4147-A177-3AD203B41FA5}">
                      <a16:colId xmlns:a16="http://schemas.microsoft.com/office/drawing/2014/main" val="613074802"/>
                    </a:ext>
                  </a:extLst>
                </a:gridCol>
                <a:gridCol w="2367384">
                  <a:extLst>
                    <a:ext uri="{9D8B030D-6E8A-4147-A177-3AD203B41FA5}">
                      <a16:colId xmlns:a16="http://schemas.microsoft.com/office/drawing/2014/main" val="2255791118"/>
                    </a:ext>
                  </a:extLst>
                </a:gridCol>
                <a:gridCol w="2273225">
                  <a:extLst>
                    <a:ext uri="{9D8B030D-6E8A-4147-A177-3AD203B41FA5}">
                      <a16:colId xmlns:a16="http://schemas.microsoft.com/office/drawing/2014/main" val="3501722648"/>
                    </a:ext>
                  </a:extLst>
                </a:gridCol>
              </a:tblGrid>
              <a:tr h="4446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Traditional Kenyan Village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 Traditional UK Village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6068255"/>
                  </a:ext>
                </a:extLst>
              </a:tr>
              <a:tr h="1440980"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  <a:p>
                      <a:pPr algn="ctr"/>
                      <a:endParaRPr lang="en-GB" b="1" dirty="0"/>
                    </a:p>
                    <a:p>
                      <a:pPr algn="ctr"/>
                      <a:r>
                        <a:rPr lang="en-GB" b="1" dirty="0"/>
                        <a:t>Houses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2858739"/>
                  </a:ext>
                </a:extLst>
              </a:tr>
              <a:tr h="1440980">
                <a:tc>
                  <a:txBody>
                    <a:bodyPr/>
                    <a:lstStyle/>
                    <a:p>
                      <a:pPr algn="ctr"/>
                      <a:endParaRPr lang="en-GB" b="1" dirty="0"/>
                    </a:p>
                    <a:p>
                      <a:pPr algn="ctr"/>
                      <a:endParaRPr lang="en-GB" b="1" dirty="0"/>
                    </a:p>
                    <a:p>
                      <a:pPr algn="ctr"/>
                      <a:r>
                        <a:rPr lang="en-GB" b="1" dirty="0"/>
                        <a:t>Shopping</a:t>
                      </a:r>
                    </a:p>
                    <a:p>
                      <a:pPr algn="ctr"/>
                      <a:endParaRPr lang="en-GB" b="1" dirty="0"/>
                    </a:p>
                    <a:p>
                      <a:pPr algn="ctr"/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8556540"/>
                  </a:ext>
                </a:extLst>
              </a:tr>
              <a:tr h="14409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1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Farming</a:t>
                      </a:r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613231"/>
                  </a:ext>
                </a:extLst>
              </a:tr>
              <a:tr h="167532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b="1" dirty="0"/>
                        <a:t>Village Party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7663312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A5DC14B2-B041-49C0-7B5C-51B3BC1E6B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8783" y="704819"/>
            <a:ext cx="2062544" cy="119496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935E717-247E-3E38-274F-098070367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5284" y="714850"/>
            <a:ext cx="2083169" cy="11949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C7973D-FB1D-0F5D-69C9-7A0B67C33C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4061" y="3530164"/>
            <a:ext cx="2007891" cy="12755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CC86B8D-B0B0-136C-4534-5BD4291572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57514" y="3550227"/>
            <a:ext cx="2124386" cy="127557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5D9B354-2CAC-3318-8D12-46208788538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04971" y="2087221"/>
            <a:ext cx="2103794" cy="127557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8D200F5-9264-944D-AE6E-380B4E46B96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1036" t="6319" b="11256"/>
          <a:stretch/>
        </p:blipFill>
        <p:spPr>
          <a:xfrm>
            <a:off x="1454061" y="2087220"/>
            <a:ext cx="2007891" cy="127557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6B22CE2-1B89-EDEB-CD9E-10602326872A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5824" b="28239"/>
          <a:stretch/>
        </p:blipFill>
        <p:spPr>
          <a:xfrm>
            <a:off x="3778106" y="5013233"/>
            <a:ext cx="2103794" cy="143823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5C5902E-A767-8081-75F5-5F21E497759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95813" y="5017560"/>
            <a:ext cx="2124386" cy="137170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D1D477D-A078-09FE-A4AC-50AB4B9E539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072411" y="92040"/>
            <a:ext cx="1888965" cy="11118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622AC3-9FBA-C992-D918-9B3DC74AB5A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35446" y="92040"/>
            <a:ext cx="1878654" cy="1111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75B5D5-336D-F147-D79B-557003B5E8A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72410" y="1301722"/>
            <a:ext cx="1986502" cy="23274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FFA5021-684F-8913-B829-83B8C74452B0}"/>
              </a:ext>
            </a:extLst>
          </p:cNvPr>
          <p:cNvSpPr txBox="1"/>
          <p:nvPr/>
        </p:nvSpPr>
        <p:spPr>
          <a:xfrm>
            <a:off x="8058912" y="1312334"/>
            <a:ext cx="175518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u="sng" dirty="0"/>
              <a:t>The English Countryside</a:t>
            </a:r>
          </a:p>
          <a:p>
            <a:endParaRPr lang="en-GB" sz="1200" b="1" u="sng" dirty="0"/>
          </a:p>
          <a:p>
            <a:r>
              <a:rPr lang="en-GB" sz="1200" dirty="0"/>
              <a:t>In the UK, </a:t>
            </a:r>
            <a:r>
              <a:rPr lang="en-GB" sz="1200" dirty="0">
                <a:solidFill>
                  <a:srgbClr val="FF0000"/>
                </a:solidFill>
              </a:rPr>
              <a:t>the landscape </a:t>
            </a:r>
            <a:r>
              <a:rPr lang="en-GB" sz="1200" dirty="0"/>
              <a:t>is  green with lots of trees and plants growing in the warm, wet summer weather.</a:t>
            </a:r>
          </a:p>
          <a:p>
            <a:endParaRPr lang="en-GB" sz="1200" dirty="0"/>
          </a:p>
          <a:p>
            <a:r>
              <a:rPr lang="en-GB" sz="1200" dirty="0"/>
              <a:t>The land is divided into small fields  which are filled with farm animals looked after by farmers.</a:t>
            </a:r>
          </a:p>
          <a:p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1622840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e494cf4-35c6-47cd-b81e-36ba8f465a22">
      <Terms xmlns="http://schemas.microsoft.com/office/infopath/2007/PartnerControls"/>
    </lcf76f155ced4ddcb4097134ff3c332f>
    <TaxCatchAll xmlns="ff98ddef-687b-4b60-ae4f-7002a23f458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B538CB87AB234BAAC68C6DB61646AE" ma:contentTypeVersion="14" ma:contentTypeDescription="Create a new document." ma:contentTypeScope="" ma:versionID="6ba55298c05aea0aa6cdfc6716de5256">
  <xsd:schema xmlns:xsd="http://www.w3.org/2001/XMLSchema" xmlns:xs="http://www.w3.org/2001/XMLSchema" xmlns:p="http://schemas.microsoft.com/office/2006/metadata/properties" xmlns:ns2="0e494cf4-35c6-47cd-b81e-36ba8f465a22" xmlns:ns3="ff98ddef-687b-4b60-ae4f-7002a23f4581" targetNamespace="http://schemas.microsoft.com/office/2006/metadata/properties" ma:root="true" ma:fieldsID="d4f3b65cd82d4a5bef2f8324d7b12fed" ns2:_="" ns3:_="">
    <xsd:import namespace="0e494cf4-35c6-47cd-b81e-36ba8f465a22"/>
    <xsd:import namespace="ff98ddef-687b-4b60-ae4f-7002a23f45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494cf4-35c6-47cd-b81e-36ba8f465a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a835d516-5233-4ed5-a385-23ee544f93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f98ddef-687b-4b60-ae4f-7002a23f4581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61d4a09-f852-4936-a39c-fd367631aae2}" ma:internalName="TaxCatchAll" ma:showField="CatchAllData" ma:web="ff98ddef-687b-4b60-ae4f-7002a23f45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AEDB3D6-0004-4082-9209-37656529E1A7}">
  <ds:schemaRefs>
    <ds:schemaRef ds:uri="http://schemas.microsoft.com/office/2006/metadata/properties"/>
    <ds:schemaRef ds:uri="http://schemas.microsoft.com/office/infopath/2007/PartnerControls"/>
    <ds:schemaRef ds:uri="9ebcc849-5490-4d31-b288-a6b6c640542c"/>
    <ds:schemaRef ds:uri="9118954e-e3f9-4025-b649-a9286eea2501"/>
  </ds:schemaRefs>
</ds:datastoreItem>
</file>

<file path=customXml/itemProps2.xml><?xml version="1.0" encoding="utf-8"?>
<ds:datastoreItem xmlns:ds="http://schemas.openxmlformats.org/officeDocument/2006/customXml" ds:itemID="{539D8626-B069-4B26-A04E-4D3EE41D882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A7F059-BAF5-42C6-9AEC-3B8CC8D3D42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8279</TotalTime>
  <Words>435</Words>
  <Application>Microsoft Office PowerPoint</Application>
  <PresentationFormat>A4 Paper (210x297 mm)</PresentationFormat>
  <Paragraphs>62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   Year 1 Geography – Let’s Go Safari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amunns</cp:lastModifiedBy>
  <cp:revision>117</cp:revision>
  <cp:lastPrinted>2021-09-02T11:58:46Z</cp:lastPrinted>
  <dcterms:created xsi:type="dcterms:W3CDTF">2017-10-15T20:56:30Z</dcterms:created>
  <dcterms:modified xsi:type="dcterms:W3CDTF">2024-04-25T08:16:05Z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0x01010021B538CB87AB234BAAC68C6DB61646AE</vt:lpwstr>
  </property>
  <property fmtid="{D5CDD505-2E9C-101B-9397-08002B2CF9AE}" pid="3" name="Order">
    <vt:r8>11800</vt:r8>
  </property>
  <property fmtid="{D5CDD505-2E9C-101B-9397-08002B2CF9AE}" pid="4" name="MediaServiceImageTags">
    <vt:lpwstr/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xd_Signature">
    <vt:bool>false</vt:bool>
  </property>
</Properties>
</file>