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 bookmarkIdSeed="2">
  <p:sldMasterIdLst>
    <p:sldMasterId id="2147483659" r:id="rId1"/>
  </p:sldMasterIdLst>
  <p:notesMasterIdLst>
    <p:notesMasterId r:id="rId4"/>
  </p:notesMasterIdLst>
  <p:sldIdLst>
    <p:sldId id="256" r:id="rId2"/>
    <p:sldId id="257" r:id="rId3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CCFF"/>
    <a:srgbClr val="FF99FF"/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441" autoAdjust="0"/>
    <p:restoredTop sz="94627"/>
  </p:normalViewPr>
  <p:slideViewPr>
    <p:cSldViewPr snapToGrid="0" snapToObjects="1">
      <p:cViewPr varScale="1">
        <p:scale>
          <a:sx n="79" d="100"/>
          <a:sy n="79" d="100"/>
        </p:scale>
        <p:origin x="136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3.xml"/><Relationship Id="rId5" Type="http://schemas.openxmlformats.org/officeDocument/2006/relationships/presProps" Target="presProps.xml"/><Relationship Id="rId10" Type="http://schemas.openxmlformats.org/officeDocument/2006/relationships/customXml" Target="../customXml/item2.xml"/><Relationship Id="rId4" Type="http://schemas.openxmlformats.org/officeDocument/2006/relationships/notesMaster" Target="notesMasters/notesMaster1.xml"/><Relationship Id="rId9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C8F01E-995B-8848-96E4-13733EB6AAD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70866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topics/zxsbcdm" TargetMode="External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53640" y="-76601"/>
            <a:ext cx="9131538" cy="550826"/>
          </a:xfrm>
          <a:solidFill>
            <a:schemeClr val="accent6">
              <a:lumMod val="40000"/>
              <a:lumOff val="60000"/>
            </a:schemeClr>
          </a:solidFill>
        </p:spPr>
        <p:txBody>
          <a:bodyPr numCol="1">
            <a:noAutofit/>
          </a:bodyPr>
          <a:lstStyle/>
          <a:p>
            <a:r>
              <a:rPr lang="en-US" sz="1800" b="1" dirty="0"/>
              <a:t>		</a:t>
            </a:r>
            <a:br>
              <a:rPr lang="en-US" sz="1800" b="1" dirty="0"/>
            </a:br>
            <a:r>
              <a:rPr lang="en-US" sz="2400" b="1" dirty="0">
                <a:latin typeface="SassoonCRInfantMedium" panose="02000603020000020003" pitchFamily="2" charset="0"/>
              </a:rPr>
              <a:t>Year 6 Geography – Rainforests</a:t>
            </a:r>
            <a:r>
              <a:rPr lang="en-US" sz="1800" b="1" dirty="0"/>
              <a:t>	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5208851"/>
              </p:ext>
            </p:extLst>
          </p:nvPr>
        </p:nvGraphicFramePr>
        <p:xfrm>
          <a:off x="5189233" y="578877"/>
          <a:ext cx="4633592" cy="62016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713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5622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7123">
                <a:tc gridSpan="2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Important Vocabulary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8994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+mn-lt"/>
                        </a:rPr>
                        <a:t>Biodiversity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A large variety of plant and animal life in a particular habitat, a high level of which is usually considered to be important.</a:t>
                      </a:r>
                      <a:endParaRPr lang="en-GB" sz="120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68278743"/>
                  </a:ext>
                </a:extLst>
              </a:tr>
              <a:tr h="425515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+mn-lt"/>
                        </a:rPr>
                        <a:t>Biome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Large-scale ecosystems defined by physical factors such as climate, relief (mountainous, near the coast or inland), geology, vegetation and latitude.</a:t>
                      </a:r>
                      <a:endParaRPr lang="en-GB" sz="120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49023274"/>
                  </a:ext>
                </a:extLst>
              </a:tr>
              <a:tr h="410107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+mn-lt"/>
                        </a:rPr>
                        <a:t>Climate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 usual weather conditions, averaged over many years.</a:t>
                      </a:r>
                      <a:endParaRPr lang="en-GB" sz="120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46617851"/>
                  </a:ext>
                </a:extLst>
              </a:tr>
              <a:tr h="419993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+mn-lt"/>
                        </a:rPr>
                        <a:t>Deforestation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 action of cutting, clearing and removal of a large area of trees.</a:t>
                      </a:r>
                      <a:endParaRPr lang="en-GB" sz="120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519202902"/>
                  </a:ext>
                </a:extLst>
              </a:tr>
              <a:tr h="243969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Ecosystem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+mn-lt"/>
                        </a:rPr>
                        <a:t>A community of plants and animals that depend on each other to survive.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498936301"/>
                  </a:ext>
                </a:extLst>
              </a:tr>
              <a:tr h="440056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Endangered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+mn-lt"/>
                        </a:rPr>
                        <a:t> A species that has been categorised as very likely to </a:t>
                      </a:r>
                    </a:p>
                    <a:p>
                      <a:r>
                        <a:rPr lang="en-GB" sz="1200" dirty="0">
                          <a:latin typeface="+mn-lt"/>
                        </a:rPr>
                        <a:t>become extinct.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4067876747"/>
                  </a:ext>
                </a:extLst>
              </a:tr>
              <a:tr h="220028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Extinction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+mn-lt"/>
                        </a:rPr>
                        <a:t>The extinction of a species of </a:t>
                      </a:r>
                    </a:p>
                    <a:p>
                      <a:r>
                        <a:rPr lang="en-GB" sz="1200" dirty="0">
                          <a:latin typeface="+mn-lt"/>
                        </a:rPr>
                        <a:t>animal or plant is the death of all </a:t>
                      </a:r>
                    </a:p>
                    <a:p>
                      <a:r>
                        <a:rPr lang="en-GB" sz="1200" dirty="0">
                          <a:latin typeface="+mn-lt"/>
                        </a:rPr>
                        <a:t>its remaining living members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858961558"/>
                  </a:ext>
                </a:extLst>
              </a:tr>
              <a:tr h="440056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+mn-lt"/>
                        </a:rPr>
                        <a:t>Humid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Having high levels of moisture (water vapour) in the air. </a:t>
                      </a:r>
                      <a:endParaRPr lang="en-GB" sz="120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4165320470"/>
                  </a:ext>
                </a:extLst>
              </a:tr>
              <a:tr h="449548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+mn-lt"/>
                        </a:rPr>
                        <a:t>Indigenous</a:t>
                      </a:r>
                      <a:endParaRPr lang="en-GB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+mn-lt"/>
                        </a:rPr>
                        <a:t>originating or occurring naturally in a particular place; native of a particular country or location.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846331865"/>
                  </a:ext>
                </a:extLst>
              </a:tr>
              <a:tr h="413235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+mn-lt"/>
                        </a:rPr>
                        <a:t>Rainforest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 dense forest, containing a large variety of plants and animals, usually found in tropical areas with high rainfall. </a:t>
                      </a:r>
                      <a:endParaRPr lang="en-GB" sz="120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483661365"/>
                  </a:ext>
                </a:extLst>
              </a:tr>
              <a:tr h="536222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Sustainability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+mn-lt"/>
                        </a:rPr>
                        <a:t>Using natural resources carefully to maintain a ecological balance that makes sure the resources are still available for future generations.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291611512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-53640" y="474225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D1146DF9-379D-4619-A4F2-EA0272DF9DB7}"/>
              </a:ext>
            </a:extLst>
          </p:cNvPr>
          <p:cNvSpPr txBox="1"/>
          <p:nvPr/>
        </p:nvSpPr>
        <p:spPr>
          <a:xfrm>
            <a:off x="83175" y="569109"/>
            <a:ext cx="5030893" cy="369332"/>
          </a:xfrm>
          <a:prstGeom prst="rect">
            <a:avLst/>
          </a:prstGeom>
          <a:solidFill>
            <a:srgbClr val="CC00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What You Should Know Already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D8D5381-61A8-49E2-BB1A-84F08969C819}"/>
              </a:ext>
            </a:extLst>
          </p:cNvPr>
          <p:cNvSpPr txBox="1"/>
          <p:nvPr/>
        </p:nvSpPr>
        <p:spPr>
          <a:xfrm>
            <a:off x="83173" y="1021679"/>
            <a:ext cx="5030895" cy="1615827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1100" dirty="0"/>
              <a:t>The position and significance of latitude, longitude, Equator, Northern Hemisphere, Southern Hemisphere, the Tropics of Cancer and Capricorn, Arctic and Antarctic Circle, the Prime/Greenwich Meridian and time zones.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1100" dirty="0"/>
              <a:t>Be able to locate the world’s countries, using a variety of maps  identifying the environmental regions, key physical and human characteristics, and major cities.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1100" dirty="0"/>
              <a:t>Use the terms human and physical geography accurately and using geographical vocabulary appropriately. 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1100" dirty="0"/>
              <a:t>Describe and understand key aspects of physical geography including vegetation belts and biomes.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F510A20-D31D-4AAF-A11E-3E668BEB8E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81748" y="-1"/>
            <a:ext cx="674042" cy="43956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865B7E6-447E-4111-BF35-A88A47FC036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220"/>
          <a:stretch/>
        </p:blipFill>
        <p:spPr>
          <a:xfrm>
            <a:off x="158339" y="2720744"/>
            <a:ext cx="2072797" cy="23592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0544838-3D34-49BD-A5C9-47E307A68A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98620" y="2720745"/>
            <a:ext cx="2497716" cy="235925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0D49537-538F-45CA-A2E4-AF65814362A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8008" y="5163237"/>
            <a:ext cx="4906060" cy="143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971FD58C-1BC2-40F9-A1CC-3DFB65F5B3FE}"/>
              </a:ext>
            </a:extLst>
          </p:cNvPr>
          <p:cNvSpPr txBox="1"/>
          <p:nvPr/>
        </p:nvSpPr>
        <p:spPr>
          <a:xfrm>
            <a:off x="6523014" y="4320495"/>
            <a:ext cx="3291505" cy="2462213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sz="1400" b="1" u="sng" dirty="0"/>
              <a:t>Websites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u="sng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https://www.nationalgeographic.org/encyclopedia/rain-forest/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u="sng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https://www.rainforest-alliance.org/</a:t>
            </a:r>
            <a:endParaRPr lang="en-GB" sz="1400" u="sng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/>
              <a:t>Planet Earth - episode 8- Jungles available on BBC </a:t>
            </a:r>
            <a:r>
              <a:rPr lang="en-GB" sz="1400" dirty="0" err="1"/>
              <a:t>iplayer</a:t>
            </a:r>
            <a:endParaRPr lang="en-GB" sz="1400" dirty="0"/>
          </a:p>
          <a:p>
            <a:r>
              <a:rPr lang="en-GB" sz="1400" b="1" u="sng" dirty="0"/>
              <a:t>Brilliant Books: </a:t>
            </a:r>
            <a:r>
              <a:rPr lang="en-GB" sz="1400" dirty="0"/>
              <a:t>: </a:t>
            </a:r>
          </a:p>
          <a:p>
            <a:r>
              <a:rPr lang="en-GB" sz="1400" dirty="0"/>
              <a:t>The Explorer – Katherine Rundell</a:t>
            </a:r>
          </a:p>
          <a:p>
            <a:r>
              <a:rPr lang="en-GB" sz="1400" dirty="0"/>
              <a:t>Running Wild – Michael Morpurgo</a:t>
            </a:r>
          </a:p>
          <a:p>
            <a:pPr algn="l"/>
            <a:r>
              <a:rPr lang="en-GB" sz="1400" b="0" i="0" dirty="0">
                <a:effectLst/>
              </a:rPr>
              <a:t>Expedition Diaries: Borneo Rainforest- Simon Chapman</a:t>
            </a:r>
            <a:endParaRPr lang="en-GB" sz="1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6CF3C83-879B-4193-868C-1B7E077664A9}"/>
              </a:ext>
            </a:extLst>
          </p:cNvPr>
          <p:cNvSpPr txBox="1"/>
          <p:nvPr/>
        </p:nvSpPr>
        <p:spPr>
          <a:xfrm>
            <a:off x="6520091" y="3811338"/>
            <a:ext cx="3294428" cy="369332"/>
          </a:xfrm>
          <a:prstGeom prst="rect">
            <a:avLst/>
          </a:prstGeom>
          <a:solidFill>
            <a:srgbClr val="92D050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Other Sources of Information.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019D75-2F88-47DB-BE9A-7C81A06B5F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404" y="415335"/>
            <a:ext cx="2624412" cy="6406896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CEAC8A4-7CD2-4FC8-AF26-3F93405E74DA}"/>
              </a:ext>
            </a:extLst>
          </p:cNvPr>
          <p:cNvSpPr/>
          <p:nvPr/>
        </p:nvSpPr>
        <p:spPr>
          <a:xfrm>
            <a:off x="94404" y="97536"/>
            <a:ext cx="2624412" cy="353568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u="sng" dirty="0"/>
              <a:t>Animals of the Rainforest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DB578DD-338C-4DEB-829A-CB02ADC0F29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20091" y="576364"/>
            <a:ext cx="3291505" cy="2142451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49E0EBD-E4CE-4142-AEAD-61793836D957}"/>
              </a:ext>
            </a:extLst>
          </p:cNvPr>
          <p:cNvSpPr/>
          <p:nvPr/>
        </p:nvSpPr>
        <p:spPr>
          <a:xfrm>
            <a:off x="2887764" y="121459"/>
            <a:ext cx="6923832" cy="38491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u="sng" dirty="0">
                <a:solidFill>
                  <a:schemeClr val="tx1"/>
                </a:solidFill>
              </a:rPr>
              <a:t>Deforestation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32D3C12-420D-4232-9C8D-EFB9C39AA125}"/>
              </a:ext>
            </a:extLst>
          </p:cNvPr>
          <p:cNvSpPr txBox="1"/>
          <p:nvPr/>
        </p:nvSpPr>
        <p:spPr>
          <a:xfrm>
            <a:off x="2838451" y="555941"/>
            <a:ext cx="3587750" cy="3785652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u="sng" dirty="0"/>
              <a:t>Causes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To make space for farming crops and animals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Chopping down trees for wood and paper products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To make space and build  roads to mine for metals, gold and diamonds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To dig for oil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To flood areas to make dams and generate electricity</a:t>
            </a:r>
            <a:r>
              <a:rPr lang="en-GB" sz="1400" b="1" u="sng" dirty="0"/>
              <a:t> </a:t>
            </a:r>
          </a:p>
          <a:p>
            <a:pPr algn="ctr"/>
            <a:r>
              <a:rPr lang="en-GB" sz="1200" b="1" u="sng" dirty="0"/>
              <a:t>Effects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Half of the tropical rainforests we had in the past have now gone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Extinction of large numbers of animals and plants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Levels of oxygen in the air are decreasing and carbon dioxide are increasing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Loss of animal habitats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Loss of living space for indigenous tribes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Soil erosion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Flooding</a:t>
            </a:r>
          </a:p>
          <a:p>
            <a:pPr algn="ctr"/>
            <a:r>
              <a:rPr lang="en-GB" sz="1200" b="1" u="sng" dirty="0"/>
              <a:t>Solutions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Persuade farmers to avoid removing trees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Education of people all around the world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Change peoples buying habits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Government laws and incentives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Reforestation</a:t>
            </a:r>
            <a:endParaRPr lang="en-GB" sz="1000" b="1" u="sng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44294B3-1F2B-4BCA-B653-B1C90F509C8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20091" y="2802827"/>
            <a:ext cx="3291505" cy="93297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86E4CEF-200D-46CE-A1F6-9A35B9864C0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38450" y="4410316"/>
            <a:ext cx="3608686" cy="174918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A5798B9-154B-4F3F-AD5C-E8D4A802B7B6}"/>
              </a:ext>
            </a:extLst>
          </p:cNvPr>
          <p:cNvSpPr txBox="1"/>
          <p:nvPr/>
        </p:nvSpPr>
        <p:spPr>
          <a:xfrm>
            <a:off x="2815628" y="6159500"/>
            <a:ext cx="36315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GB" sz="800" b="0" i="0" dirty="0">
                <a:solidFill>
                  <a:srgbClr val="141414"/>
                </a:solidFill>
                <a:effectLst/>
              </a:rPr>
              <a:t>Between July and October (during Indonesia's dry season) many farmers clear vegetation for palm oil, pulp and paper plantations using the slash-and-burn method. This often results in uncontrolled burning of the rainforest and a dangerous polluting haze spreads across South East Asia for many weeks.</a:t>
            </a:r>
          </a:p>
        </p:txBody>
      </p:sp>
    </p:spTree>
    <p:extLst>
      <p:ext uri="{BB962C8B-B14F-4D97-AF65-F5344CB8AC3E}">
        <p14:creationId xmlns:p14="http://schemas.microsoft.com/office/powerpoint/2010/main" val="31622840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1B538CB87AB234BAAC68C6DB61646AE" ma:contentTypeVersion="14" ma:contentTypeDescription="Create a new document." ma:contentTypeScope="" ma:versionID="6ba55298c05aea0aa6cdfc6716de5256">
  <xsd:schema xmlns:xsd="http://www.w3.org/2001/XMLSchema" xmlns:xs="http://www.w3.org/2001/XMLSchema" xmlns:p="http://schemas.microsoft.com/office/2006/metadata/properties" xmlns:ns2="0e494cf4-35c6-47cd-b81e-36ba8f465a22" xmlns:ns3="ff98ddef-687b-4b60-ae4f-7002a23f4581" targetNamespace="http://schemas.microsoft.com/office/2006/metadata/properties" ma:root="true" ma:fieldsID="d4f3b65cd82d4a5bef2f8324d7b12fed" ns2:_="" ns3:_="">
    <xsd:import namespace="0e494cf4-35c6-47cd-b81e-36ba8f465a22"/>
    <xsd:import namespace="ff98ddef-687b-4b60-ae4f-7002a23f458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e494cf4-35c6-47cd-b81e-36ba8f465a2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a835d516-5233-4ed5-a385-23ee544f935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f98ddef-687b-4b60-ae4f-7002a23f4581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361d4a09-f852-4936-a39c-fd367631aae2}" ma:internalName="TaxCatchAll" ma:showField="CatchAllData" ma:web="ff98ddef-687b-4b60-ae4f-7002a23f458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e494cf4-35c6-47cd-b81e-36ba8f465a22">
      <Terms xmlns="http://schemas.microsoft.com/office/infopath/2007/PartnerControls"/>
    </lcf76f155ced4ddcb4097134ff3c332f>
    <TaxCatchAll xmlns="ff98ddef-687b-4b60-ae4f-7002a23f4581" xsi:nil="true"/>
  </documentManagement>
</p:properties>
</file>

<file path=customXml/itemProps1.xml><?xml version="1.0" encoding="utf-8"?>
<ds:datastoreItem xmlns:ds="http://schemas.openxmlformats.org/officeDocument/2006/customXml" ds:itemID="{9CF29E5F-D146-4151-9A9C-7722341C532E}"/>
</file>

<file path=customXml/itemProps2.xml><?xml version="1.0" encoding="utf-8"?>
<ds:datastoreItem xmlns:ds="http://schemas.openxmlformats.org/officeDocument/2006/customXml" ds:itemID="{7EF01EA1-F3F9-4BFE-9331-C574837BB4AC}"/>
</file>

<file path=customXml/itemProps3.xml><?xml version="1.0" encoding="utf-8"?>
<ds:datastoreItem xmlns:ds="http://schemas.openxmlformats.org/officeDocument/2006/customXml" ds:itemID="{B942CF4B-171D-4BF7-9D70-70E10B4387E6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11131</TotalTime>
  <Words>546</Words>
  <Application>Microsoft Office PowerPoint</Application>
  <PresentationFormat>A4 Paper (210x297 mm)</PresentationFormat>
  <Paragraphs>66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SassoonCRInfantMedium</vt:lpstr>
      <vt:lpstr>Wingdings</vt:lpstr>
      <vt:lpstr>Office Theme</vt:lpstr>
      <vt:lpstr>   Year 6 Geography – Rainforests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amunns</cp:lastModifiedBy>
  <cp:revision>105</cp:revision>
  <cp:lastPrinted>2022-04-25T07:07:12Z</cp:lastPrinted>
  <dcterms:created xsi:type="dcterms:W3CDTF">2017-10-15T20:56:30Z</dcterms:created>
  <dcterms:modified xsi:type="dcterms:W3CDTF">2022-05-04T14:06:33Z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0x01010021B538CB87AB234BAAC68C6DB61646AE</vt:lpwstr>
  </property>
  <property fmtid="{D5CDD505-2E9C-101B-9397-08002B2CF9AE}" pid="3" name="Order">
    <vt:r8>11400</vt:r8>
  </property>
  <property fmtid="{D5CDD505-2E9C-101B-9397-08002B2CF9AE}" pid="4" name="xd_Signature">
    <vt:bool>false</vt:bool>
  </property>
  <property fmtid="{D5CDD505-2E9C-101B-9397-08002B2CF9AE}" pid="5" name="_ExtendedDescription">
    <vt:lpwstr/>
  </property>
  <property fmtid="{D5CDD505-2E9C-101B-9397-08002B2CF9AE}" pid="6" name="xd_ProgID">
    <vt:lpwstr/>
  </property>
  <property fmtid="{D5CDD505-2E9C-101B-9397-08002B2CF9AE}" pid="7" name="TriggerFlowInfo">
    <vt:lpwstr/>
  </property>
  <property fmtid="{D5CDD505-2E9C-101B-9397-08002B2CF9AE}" pid="8" name="_SourceUrl">
    <vt:lpwstr/>
  </property>
  <property fmtid="{D5CDD505-2E9C-101B-9397-08002B2CF9AE}" pid="9" name="_SharedFileIndex">
    <vt:lpwstr/>
  </property>
  <property fmtid="{D5CDD505-2E9C-101B-9397-08002B2CF9AE}" pid="10" name="ComplianceAssetId">
    <vt:lpwstr/>
  </property>
  <property fmtid="{D5CDD505-2E9C-101B-9397-08002B2CF9AE}" pid="11" name="TemplateUrl">
    <vt:lpwstr/>
  </property>
  <property fmtid="{D5CDD505-2E9C-101B-9397-08002B2CF9AE}" pid="12" name="MediaServiceImageTags">
    <vt:lpwstr/>
  </property>
</Properties>
</file>