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FF"/>
    <a:srgbClr val="FF99FF"/>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441" autoAdjust="0"/>
    <p:restoredTop sz="94627"/>
  </p:normalViewPr>
  <p:slideViewPr>
    <p:cSldViewPr snapToGrid="0" snapToObjects="1">
      <p:cViewPr varScale="1">
        <p:scale>
          <a:sx n="79" d="100"/>
          <a:sy n="79" d="100"/>
        </p:scale>
        <p:origin x="1368" y="5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5/4/2022</a:t>
            </a:fld>
            <a:endParaRPr lang="en-US"/>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097086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www.bbc.co.uk/bitesize/topics/zxsbcdm" TargetMode="External"/><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640" y="-76601"/>
            <a:ext cx="9131538" cy="550826"/>
          </a:xfrm>
          <a:solidFill>
            <a:schemeClr val="accent6">
              <a:lumMod val="40000"/>
              <a:lumOff val="60000"/>
            </a:schemeClr>
          </a:solidFill>
        </p:spPr>
        <p:txBody>
          <a:bodyPr numCol="1">
            <a:noAutofit/>
          </a:bodyPr>
          <a:lstStyle/>
          <a:p>
            <a:r>
              <a:rPr lang="en-US" sz="1800" b="1" dirty="0"/>
              <a:t>		</a:t>
            </a:r>
            <a:br>
              <a:rPr lang="en-US" sz="1800" b="1" dirty="0"/>
            </a:br>
            <a:r>
              <a:rPr lang="en-US" sz="2400" b="1" dirty="0">
                <a:latin typeface="SassoonCRInfantMedium" panose="02000603020000020003" pitchFamily="2" charset="0"/>
              </a:rPr>
              <a:t>Year 4 Geography – Danger Zone! - Natural Disasters</a:t>
            </a: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4009481552"/>
              </p:ext>
            </p:extLst>
          </p:nvPr>
        </p:nvGraphicFramePr>
        <p:xfrm>
          <a:off x="4953000" y="551784"/>
          <a:ext cx="4869825" cy="6102454"/>
        </p:xfrm>
        <a:graphic>
          <a:graphicData uri="http://schemas.openxmlformats.org/drawingml/2006/table">
            <a:tbl>
              <a:tblPr firstRow="1" bandRow="1">
                <a:tableStyleId>{5C22544A-7EE6-4342-B048-85BDC9FD1C3A}</a:tableStyleId>
              </a:tblPr>
              <a:tblGrid>
                <a:gridCol w="960120">
                  <a:extLst>
                    <a:ext uri="{9D8B030D-6E8A-4147-A177-3AD203B41FA5}">
                      <a16:colId xmlns:a16="http://schemas.microsoft.com/office/drawing/2014/main" val="20002"/>
                    </a:ext>
                  </a:extLst>
                </a:gridCol>
                <a:gridCol w="3909705">
                  <a:extLst>
                    <a:ext uri="{9D8B030D-6E8A-4147-A177-3AD203B41FA5}">
                      <a16:colId xmlns:a16="http://schemas.microsoft.com/office/drawing/2014/main" val="20001"/>
                    </a:ext>
                  </a:extLst>
                </a:gridCol>
              </a:tblGrid>
              <a:tr h="362616">
                <a:tc gridSpan="2">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a:t>Important Vocabulary</a:t>
                      </a:r>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85693">
                <a:tc>
                  <a:txBody>
                    <a:bodyPr/>
                    <a:lstStyle/>
                    <a:p>
                      <a:r>
                        <a:rPr lang="en-GB" sz="1200" b="1" dirty="0"/>
                        <a:t>Natural disaster </a:t>
                      </a:r>
                      <a:endParaRPr lang="en-GB" sz="1200" b="1" dirty="0">
                        <a:latin typeface="+mn-lt"/>
                      </a:endParaRPr>
                    </a:p>
                  </a:txBody>
                  <a:tcPr marL="74295" marR="74295" marT="37148" marB="37148"/>
                </a:tc>
                <a:tc>
                  <a:txBody>
                    <a:bodyPr/>
                    <a:lstStyle/>
                    <a:p>
                      <a:r>
                        <a:rPr lang="en-GB" sz="1200" dirty="0"/>
                        <a:t>A violent event that is outside the control of humans. They are caused by the forces of nature and may result in loss of life, injury and damage to property. </a:t>
                      </a:r>
                      <a:endParaRPr lang="en-GB" sz="1200" dirty="0">
                        <a:latin typeface="+mn-lt"/>
                      </a:endParaRPr>
                    </a:p>
                  </a:txBody>
                  <a:tcPr marL="74295" marR="74295" marT="37148" marB="37148"/>
                </a:tc>
                <a:extLst>
                  <a:ext uri="{0D108BD9-81ED-4DB2-BD59-A6C34878D82A}">
                    <a16:rowId xmlns:a16="http://schemas.microsoft.com/office/drawing/2014/main" val="2332263478"/>
                  </a:ext>
                </a:extLst>
              </a:tr>
              <a:tr h="444996">
                <a:tc>
                  <a:txBody>
                    <a:bodyPr/>
                    <a:lstStyle/>
                    <a:p>
                      <a:r>
                        <a:rPr lang="en-GB" sz="1200" b="1" dirty="0"/>
                        <a:t>Tectonic </a:t>
                      </a:r>
                    </a:p>
                    <a:p>
                      <a:r>
                        <a:rPr lang="en-GB" sz="1200" b="1" dirty="0"/>
                        <a:t>plates</a:t>
                      </a:r>
                      <a:endParaRPr lang="en-GB" sz="1200" b="1" dirty="0">
                        <a:latin typeface="+mn-lt"/>
                      </a:endParaRPr>
                    </a:p>
                  </a:txBody>
                  <a:tcPr marL="74295" marR="74295" marT="37148" marB="37148"/>
                </a:tc>
                <a:tc>
                  <a:txBody>
                    <a:bodyPr/>
                    <a:lstStyle/>
                    <a:p>
                      <a:r>
                        <a:rPr lang="en-GB" sz="1200" dirty="0"/>
                        <a:t>The Earth’s crust is divided into sections which can move and are called tectonic plates. </a:t>
                      </a:r>
                      <a:endParaRPr lang="en-GB" sz="1200" dirty="0">
                        <a:latin typeface="+mn-lt"/>
                      </a:endParaRPr>
                    </a:p>
                  </a:txBody>
                  <a:tcPr marL="74295" marR="74295" marT="37148" marB="37148"/>
                </a:tc>
                <a:extLst>
                  <a:ext uri="{0D108BD9-81ED-4DB2-BD59-A6C34878D82A}">
                    <a16:rowId xmlns:a16="http://schemas.microsoft.com/office/drawing/2014/main" val="1068278743"/>
                  </a:ext>
                </a:extLst>
              </a:tr>
              <a:tr h="485693">
                <a:tc>
                  <a:txBody>
                    <a:bodyPr/>
                    <a:lstStyle/>
                    <a:p>
                      <a:r>
                        <a:rPr lang="en-GB" sz="1200" b="1" dirty="0"/>
                        <a:t>Earthquake</a:t>
                      </a:r>
                      <a:endParaRPr lang="en-GB" sz="1200" b="1" dirty="0">
                        <a:latin typeface="+mn-lt"/>
                      </a:endParaRPr>
                    </a:p>
                  </a:txBody>
                  <a:tcPr marL="74295" marR="74295" marT="37148" marB="37148"/>
                </a:tc>
                <a:tc>
                  <a:txBody>
                    <a:bodyPr/>
                    <a:lstStyle/>
                    <a:p>
                      <a:r>
                        <a:rPr lang="en-GB" sz="1200" dirty="0"/>
                        <a:t>A sudden violent shaking of the ground, typically causing great destruction, as a result of movements within the earth’s crust or volcanic action. </a:t>
                      </a:r>
                      <a:endParaRPr lang="en-GB" sz="1200" dirty="0">
                        <a:latin typeface="+mn-lt"/>
                      </a:endParaRPr>
                    </a:p>
                  </a:txBody>
                  <a:tcPr marL="74295" marR="74295" marT="37148" marB="37148"/>
                </a:tc>
                <a:extLst>
                  <a:ext uri="{0D108BD9-81ED-4DB2-BD59-A6C34878D82A}">
                    <a16:rowId xmlns:a16="http://schemas.microsoft.com/office/drawing/2014/main" val="1649023274"/>
                  </a:ext>
                </a:extLst>
              </a:tr>
              <a:tr h="2167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Volcanic eruption</a:t>
                      </a:r>
                      <a:endParaRPr lang="en-GB" sz="1200" b="1" dirty="0">
                        <a:latin typeface="+mn-lt"/>
                      </a:endParaRPr>
                    </a:p>
                  </a:txBody>
                  <a:tcPr marL="74295" marR="74295" marT="37148" marB="37148"/>
                </a:tc>
                <a:tc>
                  <a:txBody>
                    <a:bodyPr/>
                    <a:lstStyle/>
                    <a:p>
                      <a:r>
                        <a:rPr lang="en-GB" sz="1200" dirty="0"/>
                        <a:t>When an opening in the earth’s crust forms, through which lava, ash and hot gases flow or are ejected as an explosion.</a:t>
                      </a:r>
                      <a:endParaRPr lang="en-GB" sz="1200" dirty="0">
                        <a:latin typeface="+mn-lt"/>
                      </a:endParaRPr>
                    </a:p>
                  </a:txBody>
                  <a:tcPr marL="74295" marR="74295" marT="37148" marB="37148"/>
                </a:tc>
                <a:extLst>
                  <a:ext uri="{0D108BD9-81ED-4DB2-BD59-A6C34878D82A}">
                    <a16:rowId xmlns:a16="http://schemas.microsoft.com/office/drawing/2014/main" val="1046617851"/>
                  </a:ext>
                </a:extLst>
              </a:tr>
              <a:tr h="295284">
                <a:tc>
                  <a:txBody>
                    <a:bodyPr/>
                    <a:lstStyle/>
                    <a:p>
                      <a:r>
                        <a:rPr lang="en-GB" sz="1200" b="1" dirty="0"/>
                        <a:t>Avalanche </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 mass of snow, ice and rocks falling down a mountainside. </a:t>
                      </a:r>
                      <a:endParaRPr lang="en-GB" sz="1200" dirty="0">
                        <a:latin typeface="+mn-lt"/>
                      </a:endParaRPr>
                    </a:p>
                  </a:txBody>
                  <a:tcPr marL="74295" marR="74295" marT="37148" marB="37148"/>
                </a:tc>
                <a:extLst>
                  <a:ext uri="{0D108BD9-81ED-4DB2-BD59-A6C34878D82A}">
                    <a16:rowId xmlns:a16="http://schemas.microsoft.com/office/drawing/2014/main" val="1519202902"/>
                  </a:ext>
                </a:extLst>
              </a:tr>
              <a:tr h="444777">
                <a:tc>
                  <a:txBody>
                    <a:bodyPr/>
                    <a:lstStyle/>
                    <a:p>
                      <a:r>
                        <a:rPr lang="en-GB" sz="1200" b="1" dirty="0"/>
                        <a:t>Drought</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 prolonged period of abnormally low rainfall, leading to a shortage of water. </a:t>
                      </a:r>
                      <a:endParaRPr lang="en-GB" sz="1200" dirty="0">
                        <a:latin typeface="+mn-lt"/>
                      </a:endParaRPr>
                    </a:p>
                  </a:txBody>
                  <a:tcPr marL="74295" marR="74295" marT="37148" marB="37148"/>
                </a:tc>
                <a:extLst>
                  <a:ext uri="{0D108BD9-81ED-4DB2-BD59-A6C34878D82A}">
                    <a16:rowId xmlns:a16="http://schemas.microsoft.com/office/drawing/2014/main" val="2498936301"/>
                  </a:ext>
                </a:extLst>
              </a:tr>
              <a:tr h="438912">
                <a:tc>
                  <a:txBody>
                    <a:bodyPr/>
                    <a:lstStyle/>
                    <a:p>
                      <a:r>
                        <a:rPr lang="en-GB" sz="1200" b="1" dirty="0"/>
                        <a:t>Flooding </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covering or submerging of normally dry land with a large amount of water. </a:t>
                      </a:r>
                      <a:endParaRPr lang="en-GB" sz="1200" dirty="0">
                        <a:latin typeface="+mn-lt"/>
                      </a:endParaRPr>
                    </a:p>
                  </a:txBody>
                  <a:tcPr marL="74295" marR="74295" marT="37148" marB="37148"/>
                </a:tc>
                <a:extLst>
                  <a:ext uri="{0D108BD9-81ED-4DB2-BD59-A6C34878D82A}">
                    <a16:rowId xmlns:a16="http://schemas.microsoft.com/office/drawing/2014/main" val="4165320470"/>
                  </a:ext>
                </a:extLst>
              </a:tr>
              <a:tr h="413384">
                <a:tc>
                  <a:txBody>
                    <a:bodyPr/>
                    <a:lstStyle/>
                    <a:p>
                      <a:r>
                        <a:rPr lang="en-GB" sz="1200" b="1" dirty="0"/>
                        <a:t>Hurricane</a:t>
                      </a:r>
                      <a:endParaRPr lang="en-GB" sz="1200" b="1" dirty="0">
                        <a:latin typeface="+mn-lt"/>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A storm with a violent wind. Also called  a Cyclone or  Typhoon </a:t>
                      </a:r>
                      <a:endParaRPr lang="en-GB" sz="1200" dirty="0">
                        <a:latin typeface="+mn-lt"/>
                      </a:endParaRPr>
                    </a:p>
                  </a:txBody>
                  <a:tcPr marL="74295" marR="74295" marT="37148" marB="37148"/>
                </a:tc>
                <a:extLst>
                  <a:ext uri="{0D108BD9-81ED-4DB2-BD59-A6C34878D82A}">
                    <a16:rowId xmlns:a16="http://schemas.microsoft.com/office/drawing/2014/main" val="483661365"/>
                  </a:ext>
                </a:extLst>
              </a:tr>
              <a:tr h="485693">
                <a:tc>
                  <a:txBody>
                    <a:bodyPr/>
                    <a:lstStyle/>
                    <a:p>
                      <a:r>
                        <a:rPr lang="en-GB" sz="1200" b="1" dirty="0"/>
                        <a:t>Tornado</a:t>
                      </a:r>
                    </a:p>
                  </a:txBody>
                  <a:tcPr marL="74295" marR="74295" marT="37148" marB="37148"/>
                </a:tc>
                <a:tc>
                  <a:txBody>
                    <a:bodyPr/>
                    <a:lstStyle/>
                    <a:p>
                      <a:r>
                        <a:rPr lang="en-GB" sz="1200" dirty="0"/>
                        <a:t>A moving, destructive column of violently rotating winds that form a funnel-shaped cloud.</a:t>
                      </a:r>
                      <a:endParaRPr lang="en-GB" sz="1200" dirty="0">
                        <a:latin typeface="+mn-lt"/>
                      </a:endParaRPr>
                    </a:p>
                  </a:txBody>
                  <a:tcPr marL="74295" marR="74295" marT="37148" marB="37148"/>
                </a:tc>
                <a:extLst>
                  <a:ext uri="{0D108BD9-81ED-4DB2-BD59-A6C34878D82A}">
                    <a16:rowId xmlns:a16="http://schemas.microsoft.com/office/drawing/2014/main" val="1291611512"/>
                  </a:ext>
                </a:extLst>
              </a:tr>
              <a:tr h="440056">
                <a:tc>
                  <a:txBody>
                    <a:bodyPr/>
                    <a:lstStyle/>
                    <a:p>
                      <a:r>
                        <a:rPr lang="en-GB" sz="1200" b="1" dirty="0"/>
                        <a:t>Tsunami </a:t>
                      </a:r>
                    </a:p>
                  </a:txBody>
                  <a:tcPr marL="74295" marR="74295" marT="37148" marB="37148"/>
                </a:tc>
                <a:tc>
                  <a:txBody>
                    <a:bodyPr/>
                    <a:lstStyle/>
                    <a:p>
                      <a:r>
                        <a:rPr lang="en-GB" sz="1200" dirty="0"/>
                        <a:t>A long, high sea wave caused by an earthquake or other disturbance. </a:t>
                      </a:r>
                      <a:endParaRPr lang="en-GB" sz="1200" dirty="0">
                        <a:latin typeface="+mn-lt"/>
                      </a:endParaRPr>
                    </a:p>
                  </a:txBody>
                  <a:tcPr marL="74295" marR="74295" marT="37148" marB="37148"/>
                </a:tc>
                <a:extLst>
                  <a:ext uri="{0D108BD9-81ED-4DB2-BD59-A6C34878D82A}">
                    <a16:rowId xmlns:a16="http://schemas.microsoft.com/office/drawing/2014/main" val="3104611179"/>
                  </a:ext>
                </a:extLst>
              </a:tr>
              <a:tr h="411164">
                <a:tc>
                  <a:txBody>
                    <a:bodyPr/>
                    <a:lstStyle/>
                    <a:p>
                      <a:r>
                        <a:rPr lang="en-GB" sz="1200" b="1" dirty="0"/>
                        <a:t>Wildfire</a:t>
                      </a:r>
                    </a:p>
                  </a:txBody>
                  <a:tcPr marL="74295" marR="74295" marT="37148" marB="37148"/>
                </a:tc>
                <a:tc>
                  <a:txBody>
                    <a:bodyPr/>
                    <a:lstStyle/>
                    <a:p>
                      <a:r>
                        <a:rPr lang="en-GB" sz="1200" dirty="0"/>
                        <a:t>A large, destructive fire that spreads quickly over woodland or bush. </a:t>
                      </a:r>
                      <a:endParaRPr lang="en-GB" sz="1200" dirty="0">
                        <a:latin typeface="+mn-lt"/>
                      </a:endParaRPr>
                    </a:p>
                  </a:txBody>
                  <a:tcPr marL="74295" marR="74295" marT="37148" marB="37148"/>
                </a:tc>
                <a:extLst>
                  <a:ext uri="{0D108BD9-81ED-4DB2-BD59-A6C34878D82A}">
                    <a16:rowId xmlns:a16="http://schemas.microsoft.com/office/drawing/2014/main" val="3838653420"/>
                  </a:ext>
                </a:extLst>
              </a:tr>
              <a:tr h="146685">
                <a:tc>
                  <a:txBody>
                    <a:bodyPr/>
                    <a:lstStyle/>
                    <a:p>
                      <a:r>
                        <a:rPr lang="en-GB" sz="1200" b="1" dirty="0"/>
                        <a:t>Aid agency</a:t>
                      </a:r>
                    </a:p>
                  </a:txBody>
                  <a:tcPr marL="74295" marR="74295" marT="37148" marB="37148"/>
                </a:tc>
                <a:tc>
                  <a:txBody>
                    <a:bodyPr/>
                    <a:lstStyle/>
                    <a:p>
                      <a:r>
                        <a:rPr lang="en-GB" sz="1200" dirty="0"/>
                        <a:t>An organisation that gives money, equipment, medicines or services to people who need them in an emergency – often run by charities. For example - CAFOD</a:t>
                      </a:r>
                      <a:endParaRPr lang="en-GB" sz="1200" dirty="0">
                        <a:latin typeface="+mn-lt"/>
                      </a:endParaRPr>
                    </a:p>
                  </a:txBody>
                  <a:tcPr marL="74295" marR="74295" marT="37148" marB="37148"/>
                </a:tc>
                <a:extLst>
                  <a:ext uri="{0D108BD9-81ED-4DB2-BD59-A6C34878D82A}">
                    <a16:rowId xmlns:a16="http://schemas.microsoft.com/office/drawing/2014/main" val="632256495"/>
                  </a:ext>
                </a:extLst>
              </a:tr>
            </a:tbl>
          </a:graphicData>
        </a:graphic>
      </p:graphicFrame>
      <p:cxnSp>
        <p:nvCxnSpPr>
          <p:cNvPr id="5" name="Straight Connector 4"/>
          <p:cNvCxnSpPr/>
          <p:nvPr/>
        </p:nvCxnSpPr>
        <p:spPr>
          <a:xfrm>
            <a:off x="-53640" y="474225"/>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1146DF9-379D-4619-A4F2-EA0272DF9DB7}"/>
              </a:ext>
            </a:extLst>
          </p:cNvPr>
          <p:cNvSpPr txBox="1"/>
          <p:nvPr/>
        </p:nvSpPr>
        <p:spPr>
          <a:xfrm>
            <a:off x="2563163" y="563169"/>
            <a:ext cx="2295049" cy="584775"/>
          </a:xfrm>
          <a:prstGeom prst="rect">
            <a:avLst/>
          </a:prstGeom>
          <a:solidFill>
            <a:srgbClr val="CC0099"/>
          </a:solidFill>
        </p:spPr>
        <p:txBody>
          <a:bodyPr wrap="square" rtlCol="0">
            <a:spAutoFit/>
          </a:bodyPr>
          <a:lstStyle/>
          <a:p>
            <a:pPr algn="ctr"/>
            <a:r>
              <a:rPr lang="en-GB" sz="1600" b="1" dirty="0">
                <a:solidFill>
                  <a:schemeClr val="bg1"/>
                </a:solidFill>
              </a:rPr>
              <a:t>What You Should Know Already</a:t>
            </a:r>
          </a:p>
        </p:txBody>
      </p:sp>
      <p:sp>
        <p:nvSpPr>
          <p:cNvPr id="13" name="TextBox 12">
            <a:extLst>
              <a:ext uri="{FF2B5EF4-FFF2-40B4-BE49-F238E27FC236}">
                <a16:creationId xmlns:a16="http://schemas.microsoft.com/office/drawing/2014/main" id="{ED8D5381-61A8-49E2-BB1A-84F08969C819}"/>
              </a:ext>
            </a:extLst>
          </p:cNvPr>
          <p:cNvSpPr txBox="1"/>
          <p:nvPr/>
        </p:nvSpPr>
        <p:spPr>
          <a:xfrm>
            <a:off x="2570738" y="1236887"/>
            <a:ext cx="2295049" cy="1862176"/>
          </a:xfrm>
          <a:prstGeom prst="rect">
            <a:avLst/>
          </a:prstGeom>
          <a:solidFill>
            <a:srgbClr val="FFCCFF"/>
          </a:solidFill>
        </p:spPr>
        <p:txBody>
          <a:bodyPr wrap="square" rtlCol="0">
            <a:spAutoFit/>
          </a:bodyPr>
          <a:lstStyle/>
          <a:p>
            <a:pPr marL="171450" lvl="0" indent="-171450">
              <a:lnSpc>
                <a:spcPct val="107000"/>
              </a:lnSpc>
              <a:buFontTx/>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I</a:t>
            </a:r>
            <a:r>
              <a:rPr lang="en-GB" sz="1200" b="1" dirty="0">
                <a:effectLst/>
                <a:latin typeface="Calibri" panose="020F0502020204030204" pitchFamily="34" charset="0"/>
                <a:ea typeface="Calibri" panose="020F0502020204030204" pitchFamily="34" charset="0"/>
                <a:cs typeface="Calibri" panose="020F0502020204030204" pitchFamily="34" charset="0"/>
              </a:rPr>
              <a:t>dentify</a:t>
            </a:r>
            <a:r>
              <a:rPr lang="en-GB" sz="1200" dirty="0">
                <a:effectLst/>
                <a:latin typeface="Calibri" panose="020F0502020204030204" pitchFamily="34" charset="0"/>
                <a:ea typeface="Calibri" panose="020F0502020204030204" pitchFamily="34" charset="0"/>
                <a:cs typeface="Calibri" panose="020F0502020204030204" pitchFamily="34" charset="0"/>
              </a:rPr>
              <a:t> the Equator, the Arctic and Antarctic Circles, the Northern and Southern hemispheres.</a:t>
            </a:r>
          </a:p>
          <a:p>
            <a:pPr marL="171450" lvl="0" indent="-171450">
              <a:lnSpc>
                <a:spcPct val="107000"/>
              </a:lnSpc>
              <a:buFontTx/>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Use a variety of maps, atlas and globes</a:t>
            </a:r>
          </a:p>
          <a:p>
            <a:pPr marL="171450" lvl="0" indent="-171450">
              <a:lnSpc>
                <a:spcPct val="107000"/>
              </a:lnSpc>
              <a:spcAft>
                <a:spcPts val="800"/>
              </a:spcAft>
              <a:buFontTx/>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Name and locate the world’s seven continents and five oceans.</a:t>
            </a:r>
            <a:endParaRPr lang="en-GB" sz="1200" dirty="0"/>
          </a:p>
        </p:txBody>
      </p:sp>
      <p:pic>
        <p:nvPicPr>
          <p:cNvPr id="6" name="Picture 5">
            <a:extLst>
              <a:ext uri="{FF2B5EF4-FFF2-40B4-BE49-F238E27FC236}">
                <a16:creationId xmlns:a16="http://schemas.microsoft.com/office/drawing/2014/main" id="{DF510A20-D31D-4AAF-A11E-3E668BEB8E26}"/>
              </a:ext>
            </a:extLst>
          </p:cNvPr>
          <p:cNvPicPr>
            <a:picLocks noChangeAspect="1"/>
          </p:cNvPicPr>
          <p:nvPr/>
        </p:nvPicPr>
        <p:blipFill>
          <a:blip r:embed="rId3"/>
          <a:stretch>
            <a:fillRect/>
          </a:stretch>
        </p:blipFill>
        <p:spPr>
          <a:xfrm>
            <a:off x="9181748" y="-1"/>
            <a:ext cx="674042" cy="439565"/>
          </a:xfrm>
          <a:prstGeom prst="rect">
            <a:avLst/>
          </a:prstGeom>
        </p:spPr>
      </p:pic>
      <p:pic>
        <p:nvPicPr>
          <p:cNvPr id="7" name="Picture 6">
            <a:extLst>
              <a:ext uri="{FF2B5EF4-FFF2-40B4-BE49-F238E27FC236}">
                <a16:creationId xmlns:a16="http://schemas.microsoft.com/office/drawing/2014/main" id="{B01A9112-C652-5DB0-DF04-90739DC4B7AB}"/>
              </a:ext>
            </a:extLst>
          </p:cNvPr>
          <p:cNvPicPr>
            <a:picLocks noChangeAspect="1"/>
          </p:cNvPicPr>
          <p:nvPr/>
        </p:nvPicPr>
        <p:blipFill>
          <a:blip r:embed="rId4"/>
          <a:stretch>
            <a:fillRect/>
          </a:stretch>
        </p:blipFill>
        <p:spPr>
          <a:xfrm>
            <a:off x="52145" y="551784"/>
            <a:ext cx="2464953" cy="2547278"/>
          </a:xfrm>
          <a:prstGeom prst="rect">
            <a:avLst/>
          </a:prstGeom>
        </p:spPr>
      </p:pic>
      <p:pic>
        <p:nvPicPr>
          <p:cNvPr id="1026" name="Picture 2" descr="Tornado - Wikipedia">
            <a:extLst>
              <a:ext uri="{FF2B5EF4-FFF2-40B4-BE49-F238E27FC236}">
                <a16:creationId xmlns:a16="http://schemas.microsoft.com/office/drawing/2014/main" id="{B4735F93-DAB4-4AED-EF44-F1ED39CDC4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828" y="4947872"/>
            <a:ext cx="1472940" cy="18186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999CB2F8-955D-A645-B9FC-E56A46E244C3}"/>
              </a:ext>
            </a:extLst>
          </p:cNvPr>
          <p:cNvSpPr txBox="1"/>
          <p:nvPr/>
        </p:nvSpPr>
        <p:spPr>
          <a:xfrm>
            <a:off x="1638178" y="4947872"/>
            <a:ext cx="3249412" cy="1815882"/>
          </a:xfrm>
          <a:prstGeom prst="rect">
            <a:avLst/>
          </a:prstGeom>
          <a:noFill/>
          <a:ln>
            <a:solidFill>
              <a:schemeClr val="tx1"/>
            </a:solidFill>
          </a:ln>
        </p:spPr>
        <p:txBody>
          <a:bodyPr wrap="square" rtlCol="0">
            <a:spAutoFit/>
          </a:bodyPr>
          <a:lstStyle/>
          <a:p>
            <a:r>
              <a:rPr lang="en-GB" sz="1400" dirty="0">
                <a:solidFill>
                  <a:srgbClr val="FF0000"/>
                </a:solidFill>
              </a:rPr>
              <a:t>A tornado </a:t>
            </a:r>
            <a:r>
              <a:rPr lang="en-GB" sz="1400" dirty="0"/>
              <a:t>forms when warm air rises from near the ground into big cumulonimbus clouds. You can see tornadoes due to the dust and water droplets caught in the clouds. Storm chasers are film-makers and scientists who head towards the storms. They film the tornadoes and collect data about them. </a:t>
            </a:r>
            <a:endParaRPr lang="en-GB" sz="1400" b="1" u="sng" dirty="0"/>
          </a:p>
        </p:txBody>
      </p:sp>
      <p:pic>
        <p:nvPicPr>
          <p:cNvPr id="1028" name="Picture 4" descr="England floods: What is making them worse? - BBC News">
            <a:extLst>
              <a:ext uri="{FF2B5EF4-FFF2-40B4-BE49-F238E27FC236}">
                <a16:creationId xmlns:a16="http://schemas.microsoft.com/office/drawing/2014/main" id="{500554DC-3BF8-30BD-DD1E-FBCA2176A1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3746" y="3168226"/>
            <a:ext cx="1654465" cy="1741074"/>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E39426BF-357C-2514-5059-4D8B3CBCC91B}"/>
              </a:ext>
            </a:extLst>
          </p:cNvPr>
          <p:cNvSpPr txBox="1"/>
          <p:nvPr/>
        </p:nvSpPr>
        <p:spPr>
          <a:xfrm>
            <a:off x="83174" y="3137635"/>
            <a:ext cx="3025785" cy="1692771"/>
          </a:xfrm>
          <a:prstGeom prst="rect">
            <a:avLst/>
          </a:prstGeom>
          <a:noFill/>
          <a:ln>
            <a:solidFill>
              <a:schemeClr val="tx1"/>
            </a:solidFill>
          </a:ln>
        </p:spPr>
        <p:txBody>
          <a:bodyPr wrap="square" rtlCol="0">
            <a:spAutoFit/>
          </a:bodyPr>
          <a:lstStyle/>
          <a:p>
            <a:r>
              <a:rPr lang="en-GB" sz="1300" b="1" dirty="0">
                <a:solidFill>
                  <a:srgbClr val="FF0000"/>
                </a:solidFill>
              </a:rPr>
              <a:t>A flood </a:t>
            </a:r>
            <a:r>
              <a:rPr lang="en-GB" sz="1300" dirty="0"/>
              <a:t>is most commonly caused by large quantities of rainfall that leads to rivers and lakes overflowing their banks. A storm at sea can cause very high sea levels and lead to coastal areas flooding with sea water. A big problem during a flood is finding safe drinking water as often the water supply becomes polluted.</a:t>
            </a:r>
          </a:p>
        </p:txBody>
      </p:sp>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71FD58C-1BC2-40F9-A1CC-3DFB65F5B3FE}"/>
              </a:ext>
            </a:extLst>
          </p:cNvPr>
          <p:cNvSpPr txBox="1"/>
          <p:nvPr/>
        </p:nvSpPr>
        <p:spPr>
          <a:xfrm>
            <a:off x="6892744" y="523280"/>
            <a:ext cx="2890938" cy="3631763"/>
          </a:xfrm>
          <a:prstGeom prst="rect">
            <a:avLst/>
          </a:prstGeom>
          <a:solidFill>
            <a:srgbClr val="92D050"/>
          </a:solidFill>
        </p:spPr>
        <p:txBody>
          <a:bodyPr wrap="square" rtlCol="0">
            <a:spAutoFit/>
          </a:bodyPr>
          <a:lstStyle/>
          <a:p>
            <a:r>
              <a:rPr lang="en-GB" sz="1400" b="1" u="sng" dirty="0"/>
              <a:t>Websites </a:t>
            </a:r>
          </a:p>
          <a:p>
            <a:pPr marL="171450" indent="-171450">
              <a:buFont typeface="Arial" panose="020B0604020202020204" pitchFamily="34" charset="0"/>
              <a:buChar char="•"/>
            </a:pPr>
            <a:r>
              <a:rPr lang="en-GB" sz="1200" dirty="0"/>
              <a:t>https://www.bbc.co.uk/bitesize/topics/z849q6f</a:t>
            </a:r>
            <a:endParaRPr lang="en-GB" sz="1200" dirty="0">
              <a:hlinkClick r:id="rId3">
                <a:extLst>
                  <a:ext uri="{A12FA001-AC4F-418D-AE19-62706E023703}">
                    <ahyp:hlinkClr xmlns:ahyp="http://schemas.microsoft.com/office/drawing/2018/hyperlinkcolor" val="tx"/>
                  </a:ext>
                </a:extLst>
              </a:hlinkClick>
            </a:endParaRPr>
          </a:p>
          <a:p>
            <a:pPr marL="171450" indent="-171450">
              <a:buFont typeface="Arial" panose="020B0604020202020204" pitchFamily="34" charset="0"/>
              <a:buChar char="•"/>
            </a:pPr>
            <a:r>
              <a:rPr lang="en-GB" sz="1200" dirty="0"/>
              <a:t>https://kids.kiddle.co/Natural_disaster</a:t>
            </a:r>
          </a:p>
          <a:p>
            <a:pPr marL="171450" indent="-171450">
              <a:buFont typeface="Arial" panose="020B0604020202020204" pitchFamily="34" charset="0"/>
              <a:buChar char="•"/>
            </a:pPr>
            <a:r>
              <a:rPr lang="en-GB" sz="1200" dirty="0"/>
              <a:t>https://www.natgeokids.com/uk/tag/natural-hazards-and-disasters/</a:t>
            </a:r>
            <a:endParaRPr lang="en-GB" sz="1200" dirty="0">
              <a:hlinkClick r:id="rId3">
                <a:extLst>
                  <a:ext uri="{A12FA001-AC4F-418D-AE19-62706E023703}">
                    <ahyp:hlinkClr xmlns:ahyp="http://schemas.microsoft.com/office/drawing/2018/hyperlinkcolor" val="tx"/>
                  </a:ext>
                </a:extLst>
              </a:hlinkClick>
            </a:endParaRPr>
          </a:p>
          <a:p>
            <a:r>
              <a:rPr lang="en-GB" sz="1200" b="1" u="sng" dirty="0"/>
              <a:t>Brilliant Books: </a:t>
            </a:r>
            <a:r>
              <a:rPr lang="en-GB" sz="1200" dirty="0"/>
              <a:t>: </a:t>
            </a:r>
          </a:p>
          <a:p>
            <a:pPr algn="l"/>
            <a:r>
              <a:rPr lang="en-GB" sz="1200" i="0" u="none" strike="noStrike" dirty="0">
                <a:effectLst/>
              </a:rPr>
              <a:t>1. Extreme Weather - Surviving Tornadoes, Sandstorms, Hailstorms, Blizzards, Hurricanes, and More </a:t>
            </a:r>
            <a:r>
              <a:rPr lang="en-GB" sz="1200" b="0" i="0" dirty="0">
                <a:effectLst/>
              </a:rPr>
              <a:t>by </a:t>
            </a:r>
            <a:r>
              <a:rPr lang="en-GB" sz="1200" b="0" i="0" strike="noStrike" dirty="0">
                <a:effectLst/>
              </a:rPr>
              <a:t>National Geographic Kids</a:t>
            </a:r>
            <a:r>
              <a:rPr lang="en-GB" sz="1200" b="0" i="0" dirty="0">
                <a:effectLst/>
              </a:rPr>
              <a:t> </a:t>
            </a:r>
          </a:p>
          <a:p>
            <a:pPr algn="l"/>
            <a:r>
              <a:rPr lang="en-GB" sz="1200" dirty="0">
                <a:solidFill>
                  <a:srgbClr val="0F1111"/>
                </a:solidFill>
              </a:rPr>
              <a:t>2. The Secrets of Vesuvius by Caroline Lawrence</a:t>
            </a:r>
          </a:p>
          <a:p>
            <a:pPr algn="l"/>
            <a:r>
              <a:rPr lang="en-GB" sz="1200" dirty="0">
                <a:solidFill>
                  <a:srgbClr val="0F1111"/>
                </a:solidFill>
              </a:rPr>
              <a:t>3. Night of the Howling Dogs by Graham Salisbury</a:t>
            </a:r>
          </a:p>
          <a:p>
            <a:pPr algn="l"/>
            <a:r>
              <a:rPr lang="en-GB" sz="1200" dirty="0">
                <a:solidFill>
                  <a:srgbClr val="0F1111"/>
                </a:solidFill>
              </a:rPr>
              <a:t>4. Hurricane by David Wiesner</a:t>
            </a:r>
          </a:p>
          <a:p>
            <a:pPr algn="l"/>
            <a:r>
              <a:rPr lang="en-GB" sz="1200" dirty="0">
                <a:solidFill>
                  <a:srgbClr val="0F1111"/>
                </a:solidFill>
              </a:rPr>
              <a:t>5. World Burn Down by Steve Cole</a:t>
            </a:r>
          </a:p>
          <a:p>
            <a:pPr algn="l"/>
            <a:r>
              <a:rPr lang="en-GB" sz="1200" dirty="0">
                <a:solidFill>
                  <a:srgbClr val="0F1111"/>
                </a:solidFill>
              </a:rPr>
              <a:t>6.</a:t>
            </a:r>
            <a:r>
              <a:rPr lang="en-GB" sz="1200" dirty="0"/>
              <a:t> </a:t>
            </a:r>
            <a:r>
              <a:rPr lang="en-GB" sz="1200" b="0" i="0" strike="noStrike" dirty="0">
                <a:effectLst/>
              </a:rPr>
              <a:t>Come On, Rain! </a:t>
            </a:r>
            <a:r>
              <a:rPr lang="en-GB" sz="1200" b="0" i="0" dirty="0">
                <a:effectLst/>
              </a:rPr>
              <a:t>by </a:t>
            </a:r>
            <a:r>
              <a:rPr lang="en-GB" sz="1200" b="0" i="0" strike="noStrike" dirty="0">
                <a:effectLst/>
              </a:rPr>
              <a:t>Karen Hesse</a:t>
            </a:r>
            <a:r>
              <a:rPr lang="en-GB" sz="1200" b="0" i="0" dirty="0">
                <a:effectLst/>
              </a:rPr>
              <a:t> and </a:t>
            </a:r>
            <a:r>
              <a:rPr lang="en-GB" sz="1200" b="0" i="0" strike="noStrike" dirty="0">
                <a:effectLst/>
              </a:rPr>
              <a:t>Jon J Muth</a:t>
            </a:r>
            <a:r>
              <a:rPr lang="en-GB" sz="1200" b="0" i="0" dirty="0">
                <a:effectLst/>
              </a:rPr>
              <a:t> </a:t>
            </a:r>
            <a:endParaRPr lang="en-GB" sz="1000" dirty="0"/>
          </a:p>
        </p:txBody>
      </p:sp>
      <p:sp>
        <p:nvSpPr>
          <p:cNvPr id="15" name="TextBox 14">
            <a:extLst>
              <a:ext uri="{FF2B5EF4-FFF2-40B4-BE49-F238E27FC236}">
                <a16:creationId xmlns:a16="http://schemas.microsoft.com/office/drawing/2014/main" id="{86CF3C83-879B-4193-868C-1B7E077664A9}"/>
              </a:ext>
            </a:extLst>
          </p:cNvPr>
          <p:cNvSpPr txBox="1"/>
          <p:nvPr/>
        </p:nvSpPr>
        <p:spPr>
          <a:xfrm>
            <a:off x="6892744" y="109747"/>
            <a:ext cx="2890937" cy="338554"/>
          </a:xfrm>
          <a:prstGeom prst="rect">
            <a:avLst/>
          </a:prstGeom>
          <a:solidFill>
            <a:srgbClr val="92D050"/>
          </a:solidFill>
          <a:ln>
            <a:solidFill>
              <a:schemeClr val="accent6">
                <a:lumMod val="20000"/>
                <a:lumOff val="80000"/>
              </a:schemeClr>
            </a:solidFill>
          </a:ln>
        </p:spPr>
        <p:txBody>
          <a:bodyPr wrap="square" rtlCol="0">
            <a:spAutoFit/>
          </a:bodyPr>
          <a:lstStyle/>
          <a:p>
            <a:pPr algn="ctr"/>
            <a:r>
              <a:rPr lang="en-GB" sz="1600" b="1" dirty="0">
                <a:solidFill>
                  <a:schemeClr val="bg1"/>
                </a:solidFill>
              </a:rPr>
              <a:t>Other Sources of Information</a:t>
            </a:r>
            <a:endParaRPr lang="en-GB" sz="1600" dirty="0">
              <a:solidFill>
                <a:schemeClr val="bg1"/>
              </a:solidFill>
            </a:endParaRPr>
          </a:p>
        </p:txBody>
      </p:sp>
      <p:pic>
        <p:nvPicPr>
          <p:cNvPr id="5" name="Picture 4">
            <a:extLst>
              <a:ext uri="{FF2B5EF4-FFF2-40B4-BE49-F238E27FC236}">
                <a16:creationId xmlns:a16="http://schemas.microsoft.com/office/drawing/2014/main" id="{0BBC6399-5635-FF0C-DA75-AFDC1FEC9B05}"/>
              </a:ext>
            </a:extLst>
          </p:cNvPr>
          <p:cNvPicPr>
            <a:picLocks noChangeAspect="1"/>
          </p:cNvPicPr>
          <p:nvPr/>
        </p:nvPicPr>
        <p:blipFill>
          <a:blip r:embed="rId4"/>
          <a:stretch>
            <a:fillRect/>
          </a:stretch>
        </p:blipFill>
        <p:spPr>
          <a:xfrm>
            <a:off x="3950947" y="3278907"/>
            <a:ext cx="2892750" cy="2058011"/>
          </a:xfrm>
          <a:prstGeom prst="rect">
            <a:avLst/>
          </a:prstGeom>
        </p:spPr>
      </p:pic>
      <p:pic>
        <p:nvPicPr>
          <p:cNvPr id="7" name="Picture 6">
            <a:extLst>
              <a:ext uri="{FF2B5EF4-FFF2-40B4-BE49-F238E27FC236}">
                <a16:creationId xmlns:a16="http://schemas.microsoft.com/office/drawing/2014/main" id="{F0C1AE3B-11E7-A5C9-64B2-0F59134F2E42}"/>
              </a:ext>
            </a:extLst>
          </p:cNvPr>
          <p:cNvPicPr>
            <a:picLocks noChangeAspect="1"/>
          </p:cNvPicPr>
          <p:nvPr/>
        </p:nvPicPr>
        <p:blipFill>
          <a:blip r:embed="rId5"/>
          <a:stretch>
            <a:fillRect/>
          </a:stretch>
        </p:blipFill>
        <p:spPr>
          <a:xfrm>
            <a:off x="87572" y="3384843"/>
            <a:ext cx="3667564" cy="2067267"/>
          </a:xfrm>
          <a:prstGeom prst="rect">
            <a:avLst/>
          </a:prstGeom>
        </p:spPr>
      </p:pic>
      <p:pic>
        <p:nvPicPr>
          <p:cNvPr id="9" name="Picture 8">
            <a:extLst>
              <a:ext uri="{FF2B5EF4-FFF2-40B4-BE49-F238E27FC236}">
                <a16:creationId xmlns:a16="http://schemas.microsoft.com/office/drawing/2014/main" id="{3AF664C0-BA83-2AC4-4E42-F4ED25047BCF}"/>
              </a:ext>
            </a:extLst>
          </p:cNvPr>
          <p:cNvPicPr>
            <a:picLocks noChangeAspect="1"/>
          </p:cNvPicPr>
          <p:nvPr/>
        </p:nvPicPr>
        <p:blipFill>
          <a:blip r:embed="rId6"/>
          <a:stretch>
            <a:fillRect/>
          </a:stretch>
        </p:blipFill>
        <p:spPr>
          <a:xfrm>
            <a:off x="87572" y="109224"/>
            <a:ext cx="3353539" cy="1887112"/>
          </a:xfrm>
          <a:prstGeom prst="rect">
            <a:avLst/>
          </a:prstGeom>
        </p:spPr>
      </p:pic>
      <p:sp>
        <p:nvSpPr>
          <p:cNvPr id="17" name="TextBox 16">
            <a:extLst>
              <a:ext uri="{FF2B5EF4-FFF2-40B4-BE49-F238E27FC236}">
                <a16:creationId xmlns:a16="http://schemas.microsoft.com/office/drawing/2014/main" id="{A940D1A1-4DA3-215F-BCBA-857F812F130F}"/>
              </a:ext>
            </a:extLst>
          </p:cNvPr>
          <p:cNvSpPr txBox="1"/>
          <p:nvPr/>
        </p:nvSpPr>
        <p:spPr>
          <a:xfrm>
            <a:off x="45637" y="2065579"/>
            <a:ext cx="3395474" cy="1384995"/>
          </a:xfrm>
          <a:prstGeom prst="rect">
            <a:avLst/>
          </a:prstGeom>
          <a:noFill/>
        </p:spPr>
        <p:txBody>
          <a:bodyPr wrap="square">
            <a:spAutoFit/>
          </a:bodyPr>
          <a:lstStyle/>
          <a:p>
            <a:r>
              <a:rPr lang="en-GB" sz="1400" dirty="0"/>
              <a:t>Volcanoes eject hot, dangerous gas, ash, lava and rock that are all very destructive. People’s lives are often affected by floods (rapid melting of snow), mud slides, power cuts, contaminated drinking water and wildfires.</a:t>
            </a:r>
          </a:p>
        </p:txBody>
      </p:sp>
      <p:pic>
        <p:nvPicPr>
          <p:cNvPr id="10" name="Picture 9">
            <a:extLst>
              <a:ext uri="{FF2B5EF4-FFF2-40B4-BE49-F238E27FC236}">
                <a16:creationId xmlns:a16="http://schemas.microsoft.com/office/drawing/2014/main" id="{EAA382B8-3464-1415-E9D7-B4868C356A8D}"/>
              </a:ext>
            </a:extLst>
          </p:cNvPr>
          <p:cNvPicPr>
            <a:picLocks noChangeAspect="1"/>
          </p:cNvPicPr>
          <p:nvPr/>
        </p:nvPicPr>
        <p:blipFill>
          <a:blip r:embed="rId7"/>
          <a:stretch>
            <a:fillRect/>
          </a:stretch>
        </p:blipFill>
        <p:spPr>
          <a:xfrm>
            <a:off x="3490158" y="1260871"/>
            <a:ext cx="3353539" cy="1977929"/>
          </a:xfrm>
          <a:prstGeom prst="rect">
            <a:avLst/>
          </a:prstGeom>
        </p:spPr>
      </p:pic>
      <p:sp>
        <p:nvSpPr>
          <p:cNvPr id="14" name="TextBox 13">
            <a:extLst>
              <a:ext uri="{FF2B5EF4-FFF2-40B4-BE49-F238E27FC236}">
                <a16:creationId xmlns:a16="http://schemas.microsoft.com/office/drawing/2014/main" id="{B4EB8B20-5BEC-8D02-6A07-EC852B892647}"/>
              </a:ext>
            </a:extLst>
          </p:cNvPr>
          <p:cNvSpPr txBox="1"/>
          <p:nvPr/>
        </p:nvSpPr>
        <p:spPr>
          <a:xfrm>
            <a:off x="3488594" y="51214"/>
            <a:ext cx="3509068" cy="1169551"/>
          </a:xfrm>
          <a:prstGeom prst="rect">
            <a:avLst/>
          </a:prstGeom>
          <a:noFill/>
        </p:spPr>
        <p:txBody>
          <a:bodyPr wrap="square" rtlCol="0">
            <a:spAutoFit/>
          </a:bodyPr>
          <a:lstStyle/>
          <a:p>
            <a:r>
              <a:rPr lang="en-GB" sz="1400" dirty="0"/>
              <a:t>An eruption on the volcanic island of La Palma, Canary Islands, lasted for 3 months in 2021. Approximately 7000 people had to be evacuated. More than 2,900 buildings were damaged including large areas of farmland.</a:t>
            </a:r>
          </a:p>
        </p:txBody>
      </p:sp>
      <p:pic>
        <p:nvPicPr>
          <p:cNvPr id="22" name="Picture 21">
            <a:extLst>
              <a:ext uri="{FF2B5EF4-FFF2-40B4-BE49-F238E27FC236}">
                <a16:creationId xmlns:a16="http://schemas.microsoft.com/office/drawing/2014/main" id="{90640781-E8FB-253A-B994-19D7D2EDB8B4}"/>
              </a:ext>
            </a:extLst>
          </p:cNvPr>
          <p:cNvPicPr>
            <a:picLocks noChangeAspect="1"/>
          </p:cNvPicPr>
          <p:nvPr/>
        </p:nvPicPr>
        <p:blipFill>
          <a:blip r:embed="rId8"/>
          <a:stretch>
            <a:fillRect/>
          </a:stretch>
        </p:blipFill>
        <p:spPr>
          <a:xfrm>
            <a:off x="3114467" y="5544676"/>
            <a:ext cx="1915617" cy="1268233"/>
          </a:xfrm>
          <a:prstGeom prst="rect">
            <a:avLst/>
          </a:prstGeom>
        </p:spPr>
      </p:pic>
      <p:sp>
        <p:nvSpPr>
          <p:cNvPr id="25" name="TextBox 24">
            <a:extLst>
              <a:ext uri="{FF2B5EF4-FFF2-40B4-BE49-F238E27FC236}">
                <a16:creationId xmlns:a16="http://schemas.microsoft.com/office/drawing/2014/main" id="{91ACB1AB-E378-E03B-A6DA-D7F0CA417172}"/>
              </a:ext>
            </a:extLst>
          </p:cNvPr>
          <p:cNvSpPr txBox="1"/>
          <p:nvPr/>
        </p:nvSpPr>
        <p:spPr>
          <a:xfrm>
            <a:off x="51914" y="5486296"/>
            <a:ext cx="2972639" cy="1384995"/>
          </a:xfrm>
          <a:prstGeom prst="rect">
            <a:avLst/>
          </a:prstGeom>
          <a:noFill/>
        </p:spPr>
        <p:txBody>
          <a:bodyPr wrap="square">
            <a:spAutoFit/>
          </a:bodyPr>
          <a:lstStyle/>
          <a:p>
            <a:r>
              <a:rPr lang="en-GB" sz="1400" b="1" dirty="0">
                <a:solidFill>
                  <a:srgbClr val="FF0000"/>
                </a:solidFill>
              </a:rPr>
              <a:t>The Ring of Fire</a:t>
            </a:r>
            <a:r>
              <a:rPr lang="en-GB" sz="1400" dirty="0"/>
              <a:t> is a horseshoe-shaped line of volcanoes that surrounds the Pacific Ocean. The area contains around 75% of the world’s volcanoes and 90% of the world’s earthquakes occur here. </a:t>
            </a:r>
          </a:p>
        </p:txBody>
      </p:sp>
      <p:sp>
        <p:nvSpPr>
          <p:cNvPr id="26" name="TextBox 25">
            <a:extLst>
              <a:ext uri="{FF2B5EF4-FFF2-40B4-BE49-F238E27FC236}">
                <a16:creationId xmlns:a16="http://schemas.microsoft.com/office/drawing/2014/main" id="{CCD83F7B-BEF9-80B7-7E24-A3EC6916158A}"/>
              </a:ext>
            </a:extLst>
          </p:cNvPr>
          <p:cNvSpPr txBox="1"/>
          <p:nvPr/>
        </p:nvSpPr>
        <p:spPr>
          <a:xfrm>
            <a:off x="4978123" y="5491844"/>
            <a:ext cx="2147914" cy="1384995"/>
          </a:xfrm>
          <a:prstGeom prst="rect">
            <a:avLst/>
          </a:prstGeom>
          <a:noFill/>
        </p:spPr>
        <p:txBody>
          <a:bodyPr wrap="square" rtlCol="0">
            <a:spAutoFit/>
          </a:bodyPr>
          <a:lstStyle/>
          <a:p>
            <a:r>
              <a:rPr lang="en-GB" sz="1400" dirty="0"/>
              <a:t>On 20/12/2021, a volcanic eruption under the Pacific Ocean created a 1.5m </a:t>
            </a:r>
            <a:r>
              <a:rPr lang="en-GB" sz="1400" b="1" dirty="0">
                <a:solidFill>
                  <a:srgbClr val="FF0000"/>
                </a:solidFill>
              </a:rPr>
              <a:t>tsunami</a:t>
            </a:r>
            <a:r>
              <a:rPr lang="en-GB" sz="1400" dirty="0"/>
              <a:t> that hit the main island of Tonga causing mass devastation.</a:t>
            </a:r>
          </a:p>
        </p:txBody>
      </p:sp>
      <p:pic>
        <p:nvPicPr>
          <p:cNvPr id="27" name="Picture 26">
            <a:extLst>
              <a:ext uri="{FF2B5EF4-FFF2-40B4-BE49-F238E27FC236}">
                <a16:creationId xmlns:a16="http://schemas.microsoft.com/office/drawing/2014/main" id="{1177A3E2-28F7-119F-E335-0400A13E4AEE}"/>
              </a:ext>
            </a:extLst>
          </p:cNvPr>
          <p:cNvPicPr>
            <a:picLocks noChangeAspect="1"/>
          </p:cNvPicPr>
          <p:nvPr/>
        </p:nvPicPr>
        <p:blipFill>
          <a:blip r:embed="rId9"/>
          <a:stretch>
            <a:fillRect/>
          </a:stretch>
        </p:blipFill>
        <p:spPr>
          <a:xfrm>
            <a:off x="7396012" y="5389736"/>
            <a:ext cx="2387669" cy="1384995"/>
          </a:xfrm>
          <a:prstGeom prst="rect">
            <a:avLst/>
          </a:prstGeom>
        </p:spPr>
      </p:pic>
      <p:sp>
        <p:nvSpPr>
          <p:cNvPr id="29" name="TextBox 28">
            <a:extLst>
              <a:ext uri="{FF2B5EF4-FFF2-40B4-BE49-F238E27FC236}">
                <a16:creationId xmlns:a16="http://schemas.microsoft.com/office/drawing/2014/main" id="{570D842E-B94B-B7DA-3FB7-00395F4532E9}"/>
              </a:ext>
            </a:extLst>
          </p:cNvPr>
          <p:cNvSpPr txBox="1"/>
          <p:nvPr/>
        </p:nvSpPr>
        <p:spPr>
          <a:xfrm>
            <a:off x="6997662" y="4226778"/>
            <a:ext cx="2786020" cy="1384995"/>
          </a:xfrm>
          <a:prstGeom prst="rect">
            <a:avLst/>
          </a:prstGeom>
          <a:noFill/>
        </p:spPr>
        <p:txBody>
          <a:bodyPr wrap="square">
            <a:spAutoFit/>
          </a:bodyPr>
          <a:lstStyle/>
          <a:p>
            <a:r>
              <a:rPr lang="en-GB" sz="1400" dirty="0">
                <a:solidFill>
                  <a:srgbClr val="FF0000"/>
                </a:solidFill>
              </a:rPr>
              <a:t>Drought</a:t>
            </a:r>
            <a:r>
              <a:rPr lang="en-GB" sz="1400" dirty="0"/>
              <a:t> is a long period of dry weather with little or no rain. They can be very dangerous as crops and other plants need water to grow and land animals need water to live. </a:t>
            </a:r>
          </a:p>
        </p:txBody>
      </p:sp>
    </p:spTree>
    <p:extLst>
      <p:ext uri="{BB962C8B-B14F-4D97-AF65-F5344CB8AC3E}">
        <p14:creationId xmlns:p14="http://schemas.microsoft.com/office/powerpoint/2010/main" val="316228404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1B538CB87AB234BAAC68C6DB61646AE" ma:contentTypeVersion="14" ma:contentTypeDescription="Create a new document." ma:contentTypeScope="" ma:versionID="6ba55298c05aea0aa6cdfc6716de5256">
  <xsd:schema xmlns:xsd="http://www.w3.org/2001/XMLSchema" xmlns:xs="http://www.w3.org/2001/XMLSchema" xmlns:p="http://schemas.microsoft.com/office/2006/metadata/properties" xmlns:ns2="0e494cf4-35c6-47cd-b81e-36ba8f465a22" xmlns:ns3="ff98ddef-687b-4b60-ae4f-7002a23f4581" targetNamespace="http://schemas.microsoft.com/office/2006/metadata/properties" ma:root="true" ma:fieldsID="d4f3b65cd82d4a5bef2f8324d7b12fed" ns2:_="" ns3:_="">
    <xsd:import namespace="0e494cf4-35c6-47cd-b81e-36ba8f465a22"/>
    <xsd:import namespace="ff98ddef-687b-4b60-ae4f-7002a23f458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494cf4-35c6-47cd-b81e-36ba8f465a2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835d516-5233-4ed5-a385-23ee544f9358"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98ddef-687b-4b60-ae4f-7002a23f4581"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61d4a09-f852-4936-a39c-fd367631aae2}" ma:internalName="TaxCatchAll" ma:showField="CatchAllData" ma:web="ff98ddef-687b-4b60-ae4f-7002a23f45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e494cf4-35c6-47cd-b81e-36ba8f465a22">
      <Terms xmlns="http://schemas.microsoft.com/office/infopath/2007/PartnerControls"/>
    </lcf76f155ced4ddcb4097134ff3c332f>
    <TaxCatchAll xmlns="ff98ddef-687b-4b60-ae4f-7002a23f4581" xsi:nil="true"/>
  </documentManagement>
</p:properties>
</file>

<file path=customXml/itemProps1.xml><?xml version="1.0" encoding="utf-8"?>
<ds:datastoreItem xmlns:ds="http://schemas.openxmlformats.org/officeDocument/2006/customXml" ds:itemID="{204A0791-DB1D-480C-B03A-C28755BC995A}"/>
</file>

<file path=customXml/itemProps2.xml><?xml version="1.0" encoding="utf-8"?>
<ds:datastoreItem xmlns:ds="http://schemas.openxmlformats.org/officeDocument/2006/customXml" ds:itemID="{71AF93EF-BE15-446F-9D83-8DB668FA060B}"/>
</file>

<file path=customXml/itemProps3.xml><?xml version="1.0" encoding="utf-8"?>
<ds:datastoreItem xmlns:ds="http://schemas.openxmlformats.org/officeDocument/2006/customXml" ds:itemID="{5FB76DE6-71DE-43DF-AD9A-B09A3B3A6ABD}"/>
</file>

<file path=docProps/app.xml><?xml version="1.0" encoding="utf-8"?>
<Properties xmlns="http://schemas.openxmlformats.org/officeDocument/2006/extended-properties" xmlns:vt="http://schemas.openxmlformats.org/officeDocument/2006/docPropsVTypes">
  <Template>Office Theme</Template>
  <TotalTime>8017</TotalTime>
  <Words>714</Words>
  <Application>Microsoft Office PowerPoint</Application>
  <PresentationFormat>A4 Paper (210x297 mm)</PresentationFormat>
  <Paragraphs>52</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SassoonCRInfantMedium</vt:lpstr>
      <vt:lpstr>Office Theme</vt:lpstr>
      <vt:lpstr>   Year 4 Geography – Danger Zone! - Natural Disasters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amunns</cp:lastModifiedBy>
  <cp:revision>107</cp:revision>
  <cp:lastPrinted>2021-09-02T11:58:46Z</cp:lastPrinted>
  <dcterms:created xsi:type="dcterms:W3CDTF">2017-10-15T20:56:30Z</dcterms:created>
  <dcterms:modified xsi:type="dcterms:W3CDTF">2022-05-04T20:10:24Z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0x01010021B538CB87AB234BAAC68C6DB61646AE</vt:lpwstr>
  </property>
  <property fmtid="{D5CDD505-2E9C-101B-9397-08002B2CF9AE}" pid="3" name="Order">
    <vt:r8>11600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MediaServiceImageTags">
    <vt:lpwstr/>
  </property>
</Properties>
</file>