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ECF12B"/>
    <a:srgbClr val="FF0000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5016" autoAdjust="0"/>
  </p:normalViewPr>
  <p:slideViewPr>
    <p:cSldViewPr snapToGrid="0" snapToObjects="1">
      <p:cViewPr varScale="1">
        <p:scale>
          <a:sx n="109" d="100"/>
          <a:sy n="109" d="100"/>
        </p:scale>
        <p:origin x="199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558" cy="502676"/>
          </a:xfrm>
          <a:prstGeom prst="rect">
            <a:avLst/>
          </a:prstGeom>
        </p:spPr>
        <p:txBody>
          <a:bodyPr vert="horz" lIns="92300" tIns="46150" rIns="92300" bIns="4615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8" y="0"/>
            <a:ext cx="2985558" cy="502676"/>
          </a:xfrm>
          <a:prstGeom prst="rect">
            <a:avLst/>
          </a:prstGeom>
        </p:spPr>
        <p:txBody>
          <a:bodyPr vert="horz" lIns="92300" tIns="46150" rIns="92300" bIns="4615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1252538"/>
            <a:ext cx="4883150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0" tIns="46150" rIns="92300" bIns="4615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6" y="4821506"/>
            <a:ext cx="5511800" cy="3944868"/>
          </a:xfrm>
          <a:prstGeom prst="rect">
            <a:avLst/>
          </a:prstGeom>
        </p:spPr>
        <p:txBody>
          <a:bodyPr vert="horz" lIns="92300" tIns="46150" rIns="92300" bIns="4615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6040"/>
            <a:ext cx="2985558" cy="502675"/>
          </a:xfrm>
          <a:prstGeom prst="rect">
            <a:avLst/>
          </a:prstGeom>
        </p:spPr>
        <p:txBody>
          <a:bodyPr vert="horz" lIns="92300" tIns="46150" rIns="92300" bIns="4615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8" y="9516040"/>
            <a:ext cx="2985558" cy="502675"/>
          </a:xfrm>
          <a:prstGeom prst="rect">
            <a:avLst/>
          </a:prstGeom>
        </p:spPr>
        <p:txBody>
          <a:bodyPr vert="horz" lIns="92300" tIns="46150" rIns="92300" bIns="4615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84239"/>
            <a:ext cx="9271710" cy="439828"/>
          </a:xfrm>
          <a:solidFill>
            <a:schemeClr val="accent4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r>
              <a:rPr lang="en-US" sz="2400" b="1" dirty="0">
                <a:latin typeface="+mn-lt"/>
              </a:rPr>
              <a:t>Year 1 History - Toys</a:t>
            </a:r>
            <a:r>
              <a:rPr lang="en-US" sz="1800" b="1" dirty="0"/>
              <a:t>		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907401"/>
              </p:ext>
            </p:extLst>
          </p:nvPr>
        </p:nvGraphicFramePr>
        <p:xfrm>
          <a:off x="4605275" y="1433936"/>
          <a:ext cx="5205923" cy="5318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5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1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3963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774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past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+mn-lt"/>
                        </a:rPr>
                        <a:t>Any time before today – yesterday, last week, last year.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4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present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now,  the current time.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938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new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Something that has been made now or recently. New toys are often clean, </a:t>
                      </a:r>
                      <a:r>
                        <a:rPr lang="en-GB" sz="1200" dirty="0" smtClean="0">
                          <a:latin typeface="+mn-lt"/>
                        </a:rPr>
                        <a:t>shiny, not broken and made of plastic.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0029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old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+mn-lt"/>
                        </a:rPr>
                        <a:t>Things are old if they have been around for a long time.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+mn-lt"/>
                        </a:rPr>
                        <a:t>An old toy may be </a:t>
                      </a:r>
                      <a:r>
                        <a:rPr lang="en-GB" sz="1200" dirty="0" smtClean="0">
                          <a:latin typeface="+mn-lt"/>
                        </a:rPr>
                        <a:t>worn/bare, </a:t>
                      </a:r>
                      <a:r>
                        <a:rPr lang="en-GB" sz="1200" dirty="0">
                          <a:latin typeface="+mn-lt"/>
                        </a:rPr>
                        <a:t>ripped, faded, dirty or broken.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938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different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Things that are </a:t>
                      </a:r>
                      <a:r>
                        <a:rPr lang="en-GB" sz="1200" b="1" dirty="0">
                          <a:latin typeface="+mn-lt"/>
                        </a:rPr>
                        <a:t>not the same </a:t>
                      </a:r>
                      <a:r>
                        <a:rPr lang="en-GB" sz="12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about two or more objects, toys or people.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847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similar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Things that are the </a:t>
                      </a: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same </a:t>
                      </a:r>
                      <a:r>
                        <a:rPr lang="en-GB" sz="12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about two or more objects, toys or people.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30938">
                <a:tc>
                  <a:txBody>
                    <a:bodyPr/>
                    <a:lstStyle/>
                    <a:p>
                      <a:r>
                        <a:rPr lang="en-US" sz="12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wooden toys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Lots of toys were made of wood in the past. Boats, train sets and puppets were all made of wood.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30938">
                <a:tc>
                  <a:txBody>
                    <a:bodyPr/>
                    <a:lstStyle/>
                    <a:p>
                      <a:r>
                        <a:rPr lang="en-US" sz="12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plastic toys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Most modern toys are made of plastic. Dolls, ride on cars, train sets and dolls houses are usually made of plastic.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610029">
                <a:tc>
                  <a:txBody>
                    <a:bodyPr/>
                    <a:lstStyle/>
                    <a:p>
                      <a:r>
                        <a:rPr lang="en-US" sz="12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electronic</a:t>
                      </a:r>
                    </a:p>
                    <a:p>
                      <a:r>
                        <a:rPr lang="en-GB" sz="1200" b="1" dirty="0">
                          <a:latin typeface="+mn-lt"/>
                        </a:rPr>
                        <a:t>toys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Electronic toys need electricity or batteries to work. Lots of toys today are electronic: games consoles, iPad, karaoke games and dance mats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430938">
                <a:tc>
                  <a:txBody>
                    <a:bodyPr/>
                    <a:lstStyle/>
                    <a:p>
                      <a:r>
                        <a:rPr lang="en-US" sz="120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metal toys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Toy soldiers and spinning  tops were made from metal in the past . Today, toy cars, bikes and scooters are metal.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23478181"/>
                  </a:ext>
                </a:extLst>
              </a:tr>
              <a:tr h="526320">
                <a:tc>
                  <a:txBody>
                    <a:bodyPr/>
                    <a:lstStyle/>
                    <a:p>
                      <a:r>
                        <a:rPr lang="en-US" sz="1200" dirty="0"/>
                        <a:t>11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puppet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 movable model of a person or animal that works by either pulling strings or by a hand inside it.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5066362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104774" y="4687338"/>
            <a:ext cx="4384568" cy="369332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103957" y="5148519"/>
            <a:ext cx="4385385" cy="1600438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how old I am and that I am in Year 1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that my parents and grandparents are </a:t>
            </a:r>
            <a:r>
              <a:rPr lang="en-GB" sz="1400" b="1" dirty="0"/>
              <a:t>older </a:t>
            </a:r>
            <a:r>
              <a:rPr lang="en-GB" sz="1400" dirty="0"/>
              <a:t>than me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may have </a:t>
            </a:r>
            <a:r>
              <a:rPr lang="en-GB" sz="1400" b="1" dirty="0"/>
              <a:t>younger</a:t>
            </a:r>
            <a:r>
              <a:rPr lang="en-GB" sz="1400" dirty="0"/>
              <a:t> brothers or sisters.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the names of the toys I play with now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I know the </a:t>
            </a:r>
            <a:r>
              <a:rPr lang="en-GB" sz="1400" b="1" dirty="0"/>
              <a:t>past</a:t>
            </a:r>
            <a:r>
              <a:rPr lang="en-GB" sz="1400" dirty="0"/>
              <a:t> existed before my grandparents were alive.</a:t>
            </a:r>
            <a:endParaRPr lang="en-GB" sz="1050" dirty="0"/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DFA8E7A-6794-48E1-92D1-58913B51EF5E}"/>
              </a:ext>
            </a:extLst>
          </p:cNvPr>
          <p:cNvGrpSpPr/>
          <p:nvPr/>
        </p:nvGrpSpPr>
        <p:grpSpPr>
          <a:xfrm>
            <a:off x="214357" y="345791"/>
            <a:ext cx="9596841" cy="1031794"/>
            <a:chOff x="109378" y="294688"/>
            <a:chExt cx="9596841" cy="1150776"/>
          </a:xfrm>
        </p:grpSpPr>
        <p:sp>
          <p:nvSpPr>
            <p:cNvPr id="81" name="Text Box 2">
              <a:extLst>
                <a:ext uri="{FF2B5EF4-FFF2-40B4-BE49-F238E27FC236}">
                  <a16:creationId xmlns:a16="http://schemas.microsoft.com/office/drawing/2014/main" id="{5DFFAA9C-0669-487C-A44D-8D2C129B31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0520" y="1021406"/>
              <a:ext cx="631001" cy="3483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Ancient Egyptians</a:t>
              </a:r>
            </a:p>
          </p:txBody>
        </p:sp>
        <p:sp>
          <p:nvSpPr>
            <p:cNvPr id="82" name="Text Box 2">
              <a:extLst>
                <a:ext uri="{FF2B5EF4-FFF2-40B4-BE49-F238E27FC236}">
                  <a16:creationId xmlns:a16="http://schemas.microsoft.com/office/drawing/2014/main" id="{54170276-209E-4C3B-868D-9431546C29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3670" y="1017854"/>
              <a:ext cx="492760" cy="349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Bronze Age</a:t>
              </a:r>
            </a:p>
          </p:txBody>
        </p:sp>
        <p:sp>
          <p:nvSpPr>
            <p:cNvPr id="83" name="Text Box 2">
              <a:extLst>
                <a:ext uri="{FF2B5EF4-FFF2-40B4-BE49-F238E27FC236}">
                  <a16:creationId xmlns:a16="http://schemas.microsoft.com/office/drawing/2014/main" id="{532526A7-DFA4-4472-8843-CA293805A2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636" y="367566"/>
              <a:ext cx="492760" cy="349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3,300 BC</a:t>
              </a:r>
            </a:p>
          </p:txBody>
        </p:sp>
        <p:sp>
          <p:nvSpPr>
            <p:cNvPr id="84" name="Text Box 2">
              <a:extLst>
                <a:ext uri="{FF2B5EF4-FFF2-40B4-BE49-F238E27FC236}">
                  <a16:creationId xmlns:a16="http://schemas.microsoft.com/office/drawing/2014/main" id="{D663081A-54CB-4D90-9255-BEE30E64A9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6322" y="412994"/>
              <a:ext cx="492760" cy="2638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800 BC</a:t>
              </a:r>
            </a:p>
          </p:txBody>
        </p:sp>
        <p:sp>
          <p:nvSpPr>
            <p:cNvPr id="85" name="Text Box 2">
              <a:extLst>
                <a:ext uri="{FF2B5EF4-FFF2-40B4-BE49-F238E27FC236}">
                  <a16:creationId xmlns:a16="http://schemas.microsoft.com/office/drawing/2014/main" id="{75AC5538-A31B-40A7-B3FB-EB583788F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5204" y="1034824"/>
              <a:ext cx="457801" cy="349250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Iron Age</a:t>
              </a:r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71EC2ED4-B798-4A2D-8AAF-1CBE82305857}"/>
                </a:ext>
              </a:extLst>
            </p:cNvPr>
            <p:cNvGrpSpPr/>
            <p:nvPr/>
          </p:nvGrpSpPr>
          <p:grpSpPr>
            <a:xfrm>
              <a:off x="109378" y="294688"/>
              <a:ext cx="9596841" cy="1150776"/>
              <a:chOff x="84911" y="190344"/>
              <a:chExt cx="9596841" cy="1150776"/>
            </a:xfrm>
          </p:grpSpPr>
          <p:cxnSp>
            <p:nvCxnSpPr>
              <p:cNvPr id="120" name="Straight Connector 119">
                <a:extLst>
                  <a:ext uri="{FF2B5EF4-FFF2-40B4-BE49-F238E27FC236}">
                    <a16:creationId xmlns:a16="http://schemas.microsoft.com/office/drawing/2014/main" id="{0DC37700-4E42-44CE-9038-D365F4768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66" y="818606"/>
                <a:ext cx="920496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15F50F75-ABB1-49C2-AC6A-A16FF41FCAA4}"/>
                  </a:ext>
                </a:extLst>
              </p:cNvPr>
              <p:cNvCxnSpPr/>
              <p:nvPr/>
            </p:nvCxnSpPr>
            <p:spPr>
              <a:xfrm>
                <a:off x="9474926" y="628805"/>
                <a:ext cx="0" cy="34834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25C46675-0C5F-40FA-BC5E-49C2329B6320}"/>
                  </a:ext>
                </a:extLst>
              </p:cNvPr>
              <p:cNvSpPr/>
              <p:nvPr/>
            </p:nvSpPr>
            <p:spPr>
              <a:xfrm>
                <a:off x="9231086" y="280462"/>
                <a:ext cx="413653" cy="348343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dirty="0">
                    <a:solidFill>
                      <a:schemeClr val="tx1"/>
                    </a:solidFill>
                  </a:rPr>
                  <a:t>Now</a:t>
                </a:r>
              </a:p>
            </p:txBody>
          </p:sp>
          <p:cxnSp>
            <p:nvCxnSpPr>
              <p:cNvPr id="123" name="Straight Connector 122">
                <a:extLst>
                  <a:ext uri="{FF2B5EF4-FFF2-40B4-BE49-F238E27FC236}">
                    <a16:creationId xmlns:a16="http://schemas.microsoft.com/office/drawing/2014/main" id="{EC79E09A-1871-4790-83FA-8221E920934B}"/>
                  </a:ext>
                </a:extLst>
              </p:cNvPr>
              <p:cNvCxnSpPr/>
              <p:nvPr/>
            </p:nvCxnSpPr>
            <p:spPr>
              <a:xfrm>
                <a:off x="269966" y="653143"/>
                <a:ext cx="0" cy="34834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391D272-8FE0-4B72-B51C-6D1E821090A0}"/>
                  </a:ext>
                </a:extLst>
              </p:cNvPr>
              <p:cNvSpPr/>
              <p:nvPr/>
            </p:nvSpPr>
            <p:spPr>
              <a:xfrm>
                <a:off x="9268099" y="984070"/>
                <a:ext cx="413653" cy="348343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</a:rPr>
                  <a:t>Me!</a:t>
                </a:r>
              </a:p>
            </p:txBody>
          </p:sp>
          <p:sp>
            <p:nvSpPr>
              <p:cNvPr id="125" name="Text Box 2">
                <a:extLst>
                  <a:ext uri="{FF2B5EF4-FFF2-40B4-BE49-F238E27FC236}">
                    <a16:creationId xmlns:a16="http://schemas.microsoft.com/office/drawing/2014/main" id="{BE804C57-E69F-4C67-A03B-C32A1ACA1D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5" y="1001486"/>
                <a:ext cx="481881" cy="33963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World War II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6" name="Text Box 2">
                <a:extLst>
                  <a:ext uri="{FF2B5EF4-FFF2-40B4-BE49-F238E27FC236}">
                    <a16:creationId xmlns:a16="http://schemas.microsoft.com/office/drawing/2014/main" id="{6E4CB99D-4485-4E19-B375-8393D7842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6" y="190344"/>
                <a:ext cx="492760" cy="48130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1939 to 1945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id="{8F3DB08A-C9D0-4555-B8C4-7A9C53F8DBEE}"/>
                  </a:ext>
                </a:extLst>
              </p:cNvPr>
              <p:cNvCxnSpPr>
                <a:cxnSpLocks/>
                <a:stCxn id="126" idx="2"/>
              </p:cNvCxnSpPr>
              <p:nvPr/>
            </p:nvCxnSpPr>
            <p:spPr>
              <a:xfrm flipH="1">
                <a:off x="8847554" y="671648"/>
                <a:ext cx="15232" cy="3010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 Box 2">
                <a:extLst>
                  <a:ext uri="{FF2B5EF4-FFF2-40B4-BE49-F238E27FC236}">
                    <a16:creationId xmlns:a16="http://schemas.microsoft.com/office/drawing/2014/main" id="{4C123187-58B2-4C2F-A3F1-DDA35BD990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303893"/>
                <a:ext cx="568232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15000 to 3000 BC</a:t>
                </a:r>
              </a:p>
            </p:txBody>
          </p:sp>
          <p:sp>
            <p:nvSpPr>
              <p:cNvPr id="129" name="Text Box 2">
                <a:extLst>
                  <a:ext uri="{FF2B5EF4-FFF2-40B4-BE49-F238E27FC236}">
                    <a16:creationId xmlns:a16="http://schemas.microsoft.com/office/drawing/2014/main" id="{4441B7E8-90C9-4E18-968A-2B14782A37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28588" y="353453"/>
                <a:ext cx="396224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3100 BC</a:t>
                </a:r>
              </a:p>
            </p:txBody>
          </p:sp>
          <p:sp>
            <p:nvSpPr>
              <p:cNvPr id="130" name="Text Box 2">
                <a:extLst>
                  <a:ext uri="{FF2B5EF4-FFF2-40B4-BE49-F238E27FC236}">
                    <a16:creationId xmlns:a16="http://schemas.microsoft.com/office/drawing/2014/main" id="{9EE92F93-C0D6-477B-9105-A0369F32A5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984888"/>
                <a:ext cx="568232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Stone Age</a:t>
                </a:r>
              </a:p>
            </p:txBody>
          </p:sp>
        </p:grp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BB9F55D-3B42-4924-8487-185DE444A918}"/>
                </a:ext>
              </a:extLst>
            </p:cNvPr>
            <p:cNvCxnSpPr>
              <a:cxnSpLocks/>
            </p:cNvCxnSpPr>
            <p:nvPr/>
          </p:nvCxnSpPr>
          <p:spPr>
            <a:xfrm>
              <a:off x="2804681" y="756150"/>
              <a:ext cx="0" cy="27867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D01348E-9AA6-42A3-90C2-E2CE13E2370A}"/>
                </a:ext>
              </a:extLst>
            </p:cNvPr>
            <p:cNvCxnSpPr/>
            <p:nvPr/>
          </p:nvCxnSpPr>
          <p:spPr>
            <a:xfrm>
              <a:off x="1021874" y="701185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5FCFA0E-358A-4FFD-8360-E70CEB1F1E39}"/>
                </a:ext>
              </a:extLst>
            </p:cNvPr>
            <p:cNvCxnSpPr>
              <a:cxnSpLocks/>
            </p:cNvCxnSpPr>
            <p:nvPr/>
          </p:nvCxnSpPr>
          <p:spPr>
            <a:xfrm>
              <a:off x="2254104" y="672922"/>
              <a:ext cx="0" cy="3563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0FDB18E1-C488-4582-94A5-605D8D754264}"/>
                </a:ext>
              </a:extLst>
            </p:cNvPr>
            <p:cNvCxnSpPr/>
            <p:nvPr/>
          </p:nvCxnSpPr>
          <p:spPr>
            <a:xfrm>
              <a:off x="3465913" y="73082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10008A7-A899-43B7-A7AF-88D396EFA6D4}"/>
                </a:ext>
              </a:extLst>
            </p:cNvPr>
            <p:cNvSpPr/>
            <p:nvPr/>
          </p:nvSpPr>
          <p:spPr>
            <a:xfrm>
              <a:off x="2604868" y="1038388"/>
              <a:ext cx="521948" cy="3421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Ancient Greeks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47B2443E-4A0C-4095-9DAD-2A9766D67BA7}"/>
                </a:ext>
              </a:extLst>
            </p:cNvPr>
            <p:cNvSpPr/>
            <p:nvPr/>
          </p:nvSpPr>
          <p:spPr>
            <a:xfrm>
              <a:off x="2618177" y="390411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700 BC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56725A19-0BCE-43B2-91F4-DD5CC2D035D1}"/>
                </a:ext>
              </a:extLst>
            </p:cNvPr>
            <p:cNvSpPr/>
            <p:nvPr/>
          </p:nvSpPr>
          <p:spPr>
            <a:xfrm>
              <a:off x="3199083" y="365719"/>
              <a:ext cx="483969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00" dirty="0">
                  <a:solidFill>
                    <a:schemeClr val="tx1"/>
                  </a:solidFill>
                </a:rPr>
                <a:t>43 AD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571DA99-C077-4BFE-BAE4-0583D5666A5E}"/>
                </a:ext>
              </a:extLst>
            </p:cNvPr>
            <p:cNvSpPr/>
            <p:nvPr/>
          </p:nvSpPr>
          <p:spPr>
            <a:xfrm>
              <a:off x="3227289" y="1042421"/>
              <a:ext cx="521948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Roman Britain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654CC3D5-8BC5-482A-9885-4C623962F0B7}"/>
                </a:ext>
              </a:extLst>
            </p:cNvPr>
            <p:cNvSpPr/>
            <p:nvPr/>
          </p:nvSpPr>
          <p:spPr>
            <a:xfrm>
              <a:off x="5020397" y="1008826"/>
              <a:ext cx="625562" cy="3751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Benin Kingdom formed.</a:t>
              </a:r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8ECAC703-7216-4A96-9E6A-926940F342FA}"/>
                </a:ext>
              </a:extLst>
            </p:cNvPr>
            <p:cNvCxnSpPr/>
            <p:nvPr/>
          </p:nvCxnSpPr>
          <p:spPr>
            <a:xfrm>
              <a:off x="4008542" y="73082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832A9FA-6D02-4D10-B6FF-E70CB388CE38}"/>
                </a:ext>
              </a:extLst>
            </p:cNvPr>
            <p:cNvCxnSpPr/>
            <p:nvPr/>
          </p:nvCxnSpPr>
          <p:spPr>
            <a:xfrm>
              <a:off x="4609765" y="70196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860B32E-7EF7-4A72-BFCB-73F453FBA172}"/>
                </a:ext>
              </a:extLst>
            </p:cNvPr>
            <p:cNvCxnSpPr>
              <a:cxnSpLocks/>
              <a:endCxn id="95" idx="0"/>
            </p:cNvCxnSpPr>
            <p:nvPr/>
          </p:nvCxnSpPr>
          <p:spPr>
            <a:xfrm>
              <a:off x="5333178" y="684819"/>
              <a:ext cx="0" cy="3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7DA1804A-D10B-49DD-8038-E2F802C587D9}"/>
                </a:ext>
              </a:extLst>
            </p:cNvPr>
            <p:cNvSpPr/>
            <p:nvPr/>
          </p:nvSpPr>
          <p:spPr>
            <a:xfrm>
              <a:off x="3825860" y="1042421"/>
              <a:ext cx="481881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Anglo Saxons</a:t>
              </a: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04F4055-727A-41EB-83AC-59B19D713DA7}"/>
                </a:ext>
              </a:extLst>
            </p:cNvPr>
            <p:cNvSpPr/>
            <p:nvPr/>
          </p:nvSpPr>
          <p:spPr>
            <a:xfrm>
              <a:off x="4385181" y="371605"/>
              <a:ext cx="413653" cy="34834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793 AD</a:t>
              </a: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66A0214-3905-4EB0-98E1-4486503B854E}"/>
                </a:ext>
              </a:extLst>
            </p:cNvPr>
            <p:cNvSpPr/>
            <p:nvPr/>
          </p:nvSpPr>
          <p:spPr>
            <a:xfrm>
              <a:off x="5074823" y="369336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900 AD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CCAB1393-C87E-4DBC-997E-FA969952AA36}"/>
                </a:ext>
              </a:extLst>
            </p:cNvPr>
            <p:cNvSpPr/>
            <p:nvPr/>
          </p:nvSpPr>
          <p:spPr>
            <a:xfrm>
              <a:off x="4384364" y="1036234"/>
              <a:ext cx="552829" cy="34834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Vikings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40DB2941-08AF-476E-BE59-A15254DC1D94}"/>
                </a:ext>
              </a:extLst>
            </p:cNvPr>
            <p:cNvSpPr/>
            <p:nvPr/>
          </p:nvSpPr>
          <p:spPr>
            <a:xfrm>
              <a:off x="3801715" y="379430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410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AD</a:t>
              </a:r>
            </a:p>
          </p:txBody>
        </p: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49B29315-4A94-482F-A4C3-57CBD35EEE47}"/>
                </a:ext>
              </a:extLst>
            </p:cNvPr>
            <p:cNvCxnSpPr/>
            <p:nvPr/>
          </p:nvCxnSpPr>
          <p:spPr>
            <a:xfrm>
              <a:off x="7077148" y="70700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C771BFC6-99C0-4094-A34C-9699B293AC94}"/>
                </a:ext>
              </a:extLst>
            </p:cNvPr>
            <p:cNvCxnSpPr/>
            <p:nvPr/>
          </p:nvCxnSpPr>
          <p:spPr>
            <a:xfrm>
              <a:off x="6014551" y="725824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F0EADBB1-2D17-486C-83AF-220404DAD18B}"/>
                </a:ext>
              </a:extLst>
            </p:cNvPr>
            <p:cNvSpPr/>
            <p:nvPr/>
          </p:nvSpPr>
          <p:spPr>
            <a:xfrm>
              <a:off x="6309979" y="1007799"/>
              <a:ext cx="407716" cy="3844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" b="1" dirty="0">
                  <a:solidFill>
                    <a:schemeClr val="tx1"/>
                  </a:solidFill>
                </a:rPr>
                <a:t>Tudors</a:t>
              </a: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08FCC32-30D9-4207-AE6F-919A4E42F841}"/>
                </a:ext>
              </a:extLst>
            </p:cNvPr>
            <p:cNvSpPr/>
            <p:nvPr/>
          </p:nvSpPr>
          <p:spPr>
            <a:xfrm>
              <a:off x="6265058" y="393027"/>
              <a:ext cx="428558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1485 AD</a:t>
              </a: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1CBB95E-B4FE-407A-9BC3-BEF542F0294E}"/>
                </a:ext>
              </a:extLst>
            </p:cNvPr>
            <p:cNvSpPr/>
            <p:nvPr/>
          </p:nvSpPr>
          <p:spPr>
            <a:xfrm>
              <a:off x="6765488" y="1006311"/>
              <a:ext cx="574179" cy="3844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Great Fire of London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A4795D2A-7813-4F95-92C8-0AB1A6A4BB59}"/>
                </a:ext>
              </a:extLst>
            </p:cNvPr>
            <p:cNvSpPr/>
            <p:nvPr/>
          </p:nvSpPr>
          <p:spPr>
            <a:xfrm>
              <a:off x="6870322" y="390411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1666 AD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403077E-0D01-4751-9F97-5D306DB96D25}"/>
                </a:ext>
              </a:extLst>
            </p:cNvPr>
            <p:cNvSpPr/>
            <p:nvPr/>
          </p:nvSpPr>
          <p:spPr>
            <a:xfrm>
              <a:off x="5690879" y="1057718"/>
              <a:ext cx="574179" cy="3262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Normans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24107529-4D9B-407E-AF47-6B88A224F377}"/>
                </a:ext>
              </a:extLst>
            </p:cNvPr>
            <p:cNvSpPr/>
            <p:nvPr/>
          </p:nvSpPr>
          <p:spPr>
            <a:xfrm>
              <a:off x="5746817" y="414230"/>
              <a:ext cx="422060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1066AD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73FB901A-52F2-4460-800C-EA7A6F91C0AD}"/>
                </a:ext>
              </a:extLst>
            </p:cNvPr>
            <p:cNvSpPr/>
            <p:nvPr/>
          </p:nvSpPr>
          <p:spPr>
            <a:xfrm>
              <a:off x="7383729" y="1011961"/>
              <a:ext cx="654737" cy="34834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Victorians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49B2569-157A-44CE-98D8-94984E7C7575}"/>
                </a:ext>
              </a:extLst>
            </p:cNvPr>
            <p:cNvSpPr/>
            <p:nvPr/>
          </p:nvSpPr>
          <p:spPr>
            <a:xfrm>
              <a:off x="7493077" y="372279"/>
              <a:ext cx="400100" cy="34834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1837 AD</a:t>
              </a: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F187A524-80CD-4378-BD3E-A4709955E03C}"/>
                </a:ext>
              </a:extLst>
            </p:cNvPr>
            <p:cNvSpPr/>
            <p:nvPr/>
          </p:nvSpPr>
          <p:spPr>
            <a:xfrm>
              <a:off x="8115233" y="341948"/>
              <a:ext cx="413653" cy="434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1914  to 1918</a:t>
              </a:r>
            </a:p>
          </p:txBody>
        </p: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464DE8B5-5C62-4E44-BD94-0C67BA5477AC}"/>
                </a:ext>
              </a:extLst>
            </p:cNvPr>
            <p:cNvCxnSpPr>
              <a:cxnSpLocks/>
              <a:endCxn id="106" idx="0"/>
            </p:cNvCxnSpPr>
            <p:nvPr/>
          </p:nvCxnSpPr>
          <p:spPr>
            <a:xfrm>
              <a:off x="6513837" y="702094"/>
              <a:ext cx="0" cy="30570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5D5F3C41-C512-49F7-A2F2-F6C5AD2C855C}"/>
                </a:ext>
              </a:extLst>
            </p:cNvPr>
            <p:cNvCxnSpPr>
              <a:cxnSpLocks/>
              <a:endCxn id="112" idx="0"/>
            </p:cNvCxnSpPr>
            <p:nvPr/>
          </p:nvCxnSpPr>
          <p:spPr>
            <a:xfrm flipH="1">
              <a:off x="7711098" y="728192"/>
              <a:ext cx="14258" cy="2837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6C916F2D-E4F3-4EC1-9ADF-FBECFBB149C1}"/>
                </a:ext>
              </a:extLst>
            </p:cNvPr>
            <p:cNvCxnSpPr/>
            <p:nvPr/>
          </p:nvCxnSpPr>
          <p:spPr>
            <a:xfrm>
              <a:off x="8314235" y="726431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 Box 2">
              <a:extLst>
                <a:ext uri="{FF2B5EF4-FFF2-40B4-BE49-F238E27FC236}">
                  <a16:creationId xmlns:a16="http://schemas.microsoft.com/office/drawing/2014/main" id="{A1BAE580-D69C-4C39-A0F7-85E06863DD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94630" y="1018170"/>
              <a:ext cx="481881" cy="36575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World War I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E3177FFC-BAF4-4F19-A5C9-331D62A749DC}"/>
                </a:ext>
              </a:extLst>
            </p:cNvPr>
            <p:cNvCxnSpPr>
              <a:cxnSpLocks/>
              <a:endCxn id="81" idx="0"/>
            </p:cNvCxnSpPr>
            <p:nvPr/>
          </p:nvCxnSpPr>
          <p:spPr>
            <a:xfrm flipH="1">
              <a:off x="1636021" y="793777"/>
              <a:ext cx="5292" cy="2276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8973" y="15593"/>
            <a:ext cx="388020" cy="267541"/>
          </a:xfrm>
          <a:prstGeom prst="rect">
            <a:avLst/>
          </a:prstGeom>
        </p:spPr>
      </p:pic>
      <p:pic>
        <p:nvPicPr>
          <p:cNvPr id="1026" name="Picture 2" descr="People Are Stealing Legos. Here's Why : NPR">
            <a:extLst>
              <a:ext uri="{FF2B5EF4-FFF2-40B4-BE49-F238E27FC236}">
                <a16:creationId xmlns:a16="http://schemas.microsoft.com/office/drawing/2014/main" id="{64E1B78F-CA70-4D80-9E77-F3F01870C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57" y="1620909"/>
            <a:ext cx="1089115" cy="71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41622-C156-47A8-997F-511392373E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7332"/>
          <a:stretch/>
        </p:blipFill>
        <p:spPr>
          <a:xfrm>
            <a:off x="255927" y="2768022"/>
            <a:ext cx="1169276" cy="144473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7ECB231-2E09-4511-B56B-08215F2523AB}"/>
              </a:ext>
            </a:extLst>
          </p:cNvPr>
          <p:cNvSpPr txBox="1"/>
          <p:nvPr/>
        </p:nvSpPr>
        <p:spPr>
          <a:xfrm>
            <a:off x="1023441" y="3844972"/>
            <a:ext cx="1406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Puppet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D6D5C94-B09B-4B06-80D8-CBB5C389557F}"/>
              </a:ext>
            </a:extLst>
          </p:cNvPr>
          <p:cNvSpPr txBox="1"/>
          <p:nvPr/>
        </p:nvSpPr>
        <p:spPr>
          <a:xfrm>
            <a:off x="192398" y="2333625"/>
            <a:ext cx="1406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 bricks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9941DEA-25FC-457B-BEE2-5A27CD8FEF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1811" y="1933939"/>
            <a:ext cx="1150834" cy="1337675"/>
          </a:xfrm>
          <a:prstGeom prst="rect">
            <a:avLst/>
          </a:prstGeom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8A096ABB-9481-4DC9-9B2A-4E88CFAE5386}"/>
              </a:ext>
            </a:extLst>
          </p:cNvPr>
          <p:cNvSpPr txBox="1"/>
          <p:nvPr/>
        </p:nvSpPr>
        <p:spPr>
          <a:xfrm>
            <a:off x="1593432" y="1636124"/>
            <a:ext cx="1406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Teddy bear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9FFD51C-B586-43F9-AD90-FDF3043250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2772" y="1456542"/>
            <a:ext cx="1089115" cy="1200489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889AC278-BF94-43FD-9B88-FB2162824E4B}"/>
              </a:ext>
            </a:extLst>
          </p:cNvPr>
          <p:cNvSpPr txBox="1"/>
          <p:nvPr/>
        </p:nvSpPr>
        <p:spPr>
          <a:xfrm>
            <a:off x="3029253" y="2702956"/>
            <a:ext cx="1566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Rocking horse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AA14476-8FA5-416E-9950-C9A793711F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77562" y="3427010"/>
            <a:ext cx="1464195" cy="976130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A3F455F3-C1C5-4BE1-9D6F-2FF1276615CA}"/>
              </a:ext>
            </a:extLst>
          </p:cNvPr>
          <p:cNvSpPr txBox="1"/>
          <p:nvPr/>
        </p:nvSpPr>
        <p:spPr>
          <a:xfrm>
            <a:off x="3718943" y="3707419"/>
            <a:ext cx="1406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Dolls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7ACD2-E684-4676-9509-E2CA90073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940" y="114110"/>
            <a:ext cx="8543925" cy="1438243"/>
          </a:xfrm>
        </p:spPr>
        <p:txBody>
          <a:bodyPr>
            <a:normAutofit fontScale="90000"/>
          </a:bodyPr>
          <a:lstStyle/>
          <a:p>
            <a:r>
              <a:rPr lang="en-GB" sz="2000" b="1" u="sng" dirty="0"/>
              <a:t/>
            </a:r>
            <a:br>
              <a:rPr lang="en-GB" sz="2000" b="1" u="sng" dirty="0"/>
            </a:br>
            <a:r>
              <a:rPr lang="en-GB" sz="2000" b="1" u="sng" dirty="0"/>
              <a:t/>
            </a:r>
            <a:br>
              <a:rPr lang="en-GB" sz="2000" b="1" u="sng" dirty="0"/>
            </a:br>
            <a:r>
              <a:rPr lang="en-GB" sz="2000" b="1" u="sng" dirty="0"/>
              <a:t/>
            </a:r>
            <a:br>
              <a:rPr lang="en-GB" sz="2000" b="1" u="sng" dirty="0"/>
            </a:br>
            <a:r>
              <a:rPr lang="en-GB" sz="2000" b="1" u="sng" dirty="0"/>
              <a:t/>
            </a:r>
            <a:br>
              <a:rPr lang="en-GB" sz="2000" b="1" u="sng" dirty="0"/>
            </a:br>
            <a:endParaRPr lang="en-GB" sz="2000" b="1" u="sng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0D86FB4-7313-405C-BD29-F7721CB25973}"/>
              </a:ext>
            </a:extLst>
          </p:cNvPr>
          <p:cNvSpPr txBox="1">
            <a:spLocks/>
          </p:cNvSpPr>
          <p:nvPr/>
        </p:nvSpPr>
        <p:spPr>
          <a:xfrm>
            <a:off x="160043" y="4343400"/>
            <a:ext cx="4216762" cy="24004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numCol="1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b="1" u="sng" dirty="0">
                <a:solidFill>
                  <a:srgbClr val="FF0000"/>
                </a:solidFill>
              </a:rPr>
              <a:t>Can you talk about?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 Your favourite toy and why you like it?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What your toy is made out of?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What is the difference between your toys and the toys children played with in the past?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How does your toy work?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Is it electronic?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Do you pull it or push it?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600" dirty="0"/>
              <a:t>What do you think toys will be like in the future? </a:t>
            </a:r>
            <a:endParaRPr lang="en-GB" sz="1600" u="sng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4A8B4FB-3746-4512-BB79-3D7DE4374E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14461"/>
              </p:ext>
            </p:extLst>
          </p:nvPr>
        </p:nvGraphicFramePr>
        <p:xfrm>
          <a:off x="249618" y="262847"/>
          <a:ext cx="9518553" cy="350332"/>
        </p:xfrm>
        <a:graphic>
          <a:graphicData uri="http://schemas.openxmlformats.org/drawingml/2006/table">
            <a:tbl>
              <a:tblPr firstRow="1" firstCol="1" bandRow="1"/>
              <a:tblGrid>
                <a:gridCol w="9518553">
                  <a:extLst>
                    <a:ext uri="{9D8B030D-6E8A-4147-A177-3AD203B41FA5}">
                      <a16:colId xmlns:a16="http://schemas.microsoft.com/office/drawing/2014/main" val="3183706355"/>
                    </a:ext>
                  </a:extLst>
                </a:gridCol>
              </a:tblGrid>
              <a:tr h="350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Toy 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Timeline</a:t>
                      </a: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686476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22779ED-6A1E-4E7B-BCD2-73EB3D3F51A0}"/>
              </a:ext>
            </a:extLst>
          </p:cNvPr>
          <p:cNvSpPr txBox="1"/>
          <p:nvPr/>
        </p:nvSpPr>
        <p:spPr>
          <a:xfrm>
            <a:off x="160042" y="2834118"/>
            <a:ext cx="4173832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600" b="1" u="sng" dirty="0">
                <a:solidFill>
                  <a:srgbClr val="FF0000"/>
                </a:solidFill>
              </a:rPr>
              <a:t>Can you find out? </a:t>
            </a:r>
          </a:p>
          <a:p>
            <a:pPr marL="0" indent="0">
              <a:buNone/>
            </a:pPr>
            <a:r>
              <a:rPr lang="en-GB" sz="1600" dirty="0"/>
              <a:t>What was your first ever toy? </a:t>
            </a:r>
          </a:p>
          <a:p>
            <a:pPr marL="0" indent="0">
              <a:buNone/>
            </a:pPr>
            <a:r>
              <a:rPr lang="en-GB" sz="1600" dirty="0"/>
              <a:t>What toys did your parents and grandparents play with?</a:t>
            </a:r>
          </a:p>
          <a:p>
            <a:pPr marL="0" indent="0">
              <a:buNone/>
            </a:pPr>
            <a:r>
              <a:rPr lang="en-GB" sz="1600" b="0" i="0" dirty="0">
                <a:effectLst/>
              </a:rPr>
              <a:t>Why are the different? How are they similar?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65B6FD-8C4B-42EA-B6BB-CEC1BC84ACF3}"/>
              </a:ext>
            </a:extLst>
          </p:cNvPr>
          <p:cNvSpPr txBox="1"/>
          <p:nvPr/>
        </p:nvSpPr>
        <p:spPr>
          <a:xfrm>
            <a:off x="4463902" y="4741637"/>
            <a:ext cx="5078179" cy="37555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800" b="1" u="sng" dirty="0"/>
              <a:t>Brilliant Books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52D131-29A9-4388-9EE3-68DD9BCCD94A}"/>
              </a:ext>
            </a:extLst>
          </p:cNvPr>
          <p:cNvSpPr txBox="1"/>
          <p:nvPr/>
        </p:nvSpPr>
        <p:spPr>
          <a:xfrm>
            <a:off x="4463902" y="5210457"/>
            <a:ext cx="5122346" cy="153343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GB" sz="1100" dirty="0"/>
              <a:t>Here are some fiction and non-fiction books that you could share with your child: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The Adventures of Pinocchio (1883) by Carlo </a:t>
            </a:r>
            <a:r>
              <a:rPr lang="en-GB" sz="1100" dirty="0" err="1"/>
              <a:t>Collodi</a:t>
            </a:r>
            <a:r>
              <a:rPr lang="en-GB" sz="1100" dirty="0"/>
              <a:t> (and the Disney film version) 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Old Bear by Jane </a:t>
            </a:r>
            <a:r>
              <a:rPr lang="en-GB" sz="1100" dirty="0" err="1"/>
              <a:t>Hissey</a:t>
            </a:r>
            <a:endParaRPr lang="en-GB" sz="1100" dirty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Toys in Space by Mini Grey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Lost in the Toy Museum: An Adventure by David Lucas 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‘What Was It Like in the Past: </a:t>
            </a:r>
            <a:r>
              <a:rPr lang="en-GB" sz="1100" dirty="0" err="1"/>
              <a:t>Toys’by</a:t>
            </a:r>
            <a:r>
              <a:rPr lang="en-GB" sz="1100" dirty="0"/>
              <a:t> Kamini Khanduri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‘In the Past: Toys’ by </a:t>
            </a:r>
            <a:r>
              <a:rPr lang="en-GB" sz="1100" dirty="0" err="1"/>
              <a:t>Dereen</a:t>
            </a:r>
            <a:r>
              <a:rPr lang="en-GB" sz="1100" dirty="0"/>
              <a:t> Taylor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i="0" dirty="0">
                <a:solidFill>
                  <a:srgbClr val="0F1111"/>
                </a:solidFill>
                <a:effectLst/>
              </a:rPr>
              <a:t>Toys and Games Then and Now by Robin Nelson.</a:t>
            </a:r>
            <a:endParaRPr lang="en-GB" sz="11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7809E04-1B8B-49B5-921F-DF6BCE40FD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734" y="2724910"/>
            <a:ext cx="5122347" cy="203580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9A1C5F1-CF68-402F-94E9-F87FBF979B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70267"/>
            <a:ext cx="9714060" cy="1946303"/>
          </a:xfrm>
          <a:prstGeom prst="rect">
            <a:avLst/>
          </a:prstGeom>
        </p:spPr>
      </p:pic>
      <p:graphicFrame>
        <p:nvGraphicFramePr>
          <p:cNvPr id="20" name="Table 20">
            <a:extLst>
              <a:ext uri="{FF2B5EF4-FFF2-40B4-BE49-F238E27FC236}">
                <a16:creationId xmlns:a16="http://schemas.microsoft.com/office/drawing/2014/main" id="{9A828C86-506F-476D-BFCF-95EEE181D9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026984"/>
              </p:ext>
            </p:extLst>
          </p:nvPr>
        </p:nvGraphicFramePr>
        <p:xfrm>
          <a:off x="425311" y="1366072"/>
          <a:ext cx="8766314" cy="474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7636">
                  <a:extLst>
                    <a:ext uri="{9D8B030D-6E8A-4147-A177-3AD203B41FA5}">
                      <a16:colId xmlns:a16="http://schemas.microsoft.com/office/drawing/2014/main" val="714612678"/>
                    </a:ext>
                  </a:extLst>
                </a:gridCol>
                <a:gridCol w="1958890">
                  <a:extLst>
                    <a:ext uri="{9D8B030D-6E8A-4147-A177-3AD203B41FA5}">
                      <a16:colId xmlns:a16="http://schemas.microsoft.com/office/drawing/2014/main" val="139596168"/>
                    </a:ext>
                  </a:extLst>
                </a:gridCol>
                <a:gridCol w="1895650">
                  <a:extLst>
                    <a:ext uri="{9D8B030D-6E8A-4147-A177-3AD203B41FA5}">
                      <a16:colId xmlns:a16="http://schemas.microsoft.com/office/drawing/2014/main" val="1988088718"/>
                    </a:ext>
                  </a:extLst>
                </a:gridCol>
                <a:gridCol w="1892942">
                  <a:extLst>
                    <a:ext uri="{9D8B030D-6E8A-4147-A177-3AD203B41FA5}">
                      <a16:colId xmlns:a16="http://schemas.microsoft.com/office/drawing/2014/main" val="4009927510"/>
                    </a:ext>
                  </a:extLst>
                </a:gridCol>
                <a:gridCol w="1471196">
                  <a:extLst>
                    <a:ext uri="{9D8B030D-6E8A-4147-A177-3AD203B41FA5}">
                      <a16:colId xmlns:a16="http://schemas.microsoft.com/office/drawing/2014/main" val="1713909520"/>
                    </a:ext>
                  </a:extLst>
                </a:gridCol>
              </a:tblGrid>
              <a:tr h="47422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Victorian Toys </a:t>
                      </a:r>
                    </a:p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1800’s</a:t>
                      </a:r>
                    </a:p>
                  </a:txBody>
                  <a:tcP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Wartime Toys </a:t>
                      </a:r>
                    </a:p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around 1940</a:t>
                      </a:r>
                    </a:p>
                  </a:txBody>
                  <a:tcPr>
                    <a:solidFill>
                      <a:srgbClr val="ECF1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Grandparents’ Toys approximately 1960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Parents/carers ’ Toys approximately 1980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Your toys</a:t>
                      </a:r>
                    </a:p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2022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668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F30EE246AF7641A69A541A1C23F3AE" ma:contentTypeVersion="14" ma:contentTypeDescription="Create a new document." ma:contentTypeScope="" ma:versionID="71743c0917df23776a31842211382cbb">
  <xsd:schema xmlns:xsd="http://www.w3.org/2001/XMLSchema" xmlns:xs="http://www.w3.org/2001/XMLSchema" xmlns:p="http://schemas.microsoft.com/office/2006/metadata/properties" xmlns:ns2="9ebcc849-5490-4d31-b288-a6b6c640542c" xmlns:ns3="9118954e-e3f9-4025-b649-a9286eea2501" targetNamespace="http://schemas.microsoft.com/office/2006/metadata/properties" ma:root="true" ma:fieldsID="1ef0d697d4e310f804090a6f1ddd51dc" ns2:_="" ns3:_="">
    <xsd:import namespace="9ebcc849-5490-4d31-b288-a6b6c640542c"/>
    <xsd:import namespace="9118954e-e3f9-4025-b649-a9286eea25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bcc849-5490-4d31-b288-a6b6c64054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18954e-e3f9-4025-b649-a9286eea250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2a264ae-ebb3-4777-9352-b7b0196eca3d}" ma:internalName="TaxCatchAll" ma:showField="CatchAllData" ma:web="9118954e-e3f9-4025-b649-a9286eea25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bcc849-5490-4d31-b288-a6b6c640542c">
      <Terms xmlns="http://schemas.microsoft.com/office/infopath/2007/PartnerControls"/>
    </lcf76f155ced4ddcb4097134ff3c332f>
    <TaxCatchAll xmlns="9118954e-e3f9-4025-b649-a9286eea2501" xsi:nil="true"/>
  </documentManagement>
</p:properties>
</file>

<file path=customXml/itemProps1.xml><?xml version="1.0" encoding="utf-8"?>
<ds:datastoreItem xmlns:ds="http://schemas.openxmlformats.org/officeDocument/2006/customXml" ds:itemID="{9B49ACCE-D65A-42C0-BBB0-42214145CE4E}"/>
</file>

<file path=customXml/itemProps2.xml><?xml version="1.0" encoding="utf-8"?>
<ds:datastoreItem xmlns:ds="http://schemas.openxmlformats.org/officeDocument/2006/customXml" ds:itemID="{E5CA9273-CBBE-49A3-82D6-2A8CB71533F4}"/>
</file>

<file path=customXml/itemProps3.xml><?xml version="1.0" encoding="utf-8"?>
<ds:datastoreItem xmlns:ds="http://schemas.openxmlformats.org/officeDocument/2006/customXml" ds:itemID="{EFDCD20F-6AB1-4322-BB72-B7F13755D3A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6638</TotalTime>
  <Words>612</Words>
  <Application>Microsoft Office PowerPoint</Application>
  <PresentationFormat>A4 Paper (210x297 mm)</PresentationFormat>
  <Paragraphs>114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Wingdings</vt:lpstr>
      <vt:lpstr>Office Theme</vt:lpstr>
      <vt:lpstr>  Year 1 History - Toys  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Mrs A Munns</cp:lastModifiedBy>
  <cp:revision>90</cp:revision>
  <cp:lastPrinted>2021-08-25T12:40:36Z</cp:lastPrinted>
  <dcterms:created xsi:type="dcterms:W3CDTF">2017-10-15T20:56:30Z</dcterms:created>
  <dcterms:modified xsi:type="dcterms:W3CDTF">2022-01-10T16:58:51Z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0x01010025F30EE246AF7641A69A541A1C23F3AE</vt:lpwstr>
  </property>
  <property fmtid="{D5CDD505-2E9C-101B-9397-08002B2CF9AE}" pid="3" name="Order">
    <vt:r8>10600</vt:r8>
  </property>
</Properties>
</file>