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CCFF"/>
    <a:srgbClr val="FF99FF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441" autoAdjust="0"/>
    <p:restoredTop sz="94627"/>
  </p:normalViewPr>
  <p:slideViewPr>
    <p:cSldViewPr snapToGrid="0" snapToObjects="1">
      <p:cViewPr varScale="1">
        <p:scale>
          <a:sx n="120" d="100"/>
          <a:sy n="120" d="100"/>
        </p:scale>
        <p:origin x="16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42551"/>
            <a:ext cx="9271710" cy="464754"/>
          </a:xfrm>
          <a:solidFill>
            <a:schemeClr val="accent4">
              <a:lumMod val="40000"/>
              <a:lumOff val="60000"/>
            </a:schemeClr>
          </a:solidFill>
        </p:spPr>
        <p:txBody>
          <a:bodyPr numCol="1">
            <a:noAutofit/>
          </a:bodyPr>
          <a:lstStyle/>
          <a:p>
            <a:r>
              <a:rPr lang="en-US" sz="1800" b="1" dirty="0"/>
              <a:t>		</a:t>
            </a:r>
            <a:r>
              <a:rPr lang="en-US" sz="2400" b="1" dirty="0">
                <a:latin typeface="+mn-lt"/>
              </a:rPr>
              <a:t>Year 2  History – London’s Burning!</a:t>
            </a:r>
            <a:r>
              <a:rPr lang="en-US" sz="1800" b="1" dirty="0"/>
              <a:t>		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3402325"/>
              </p:ext>
            </p:extLst>
          </p:nvPr>
        </p:nvGraphicFramePr>
        <p:xfrm>
          <a:off x="174171" y="1658809"/>
          <a:ext cx="2630510" cy="39417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2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453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38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8711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Important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6395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past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the time before now / periods of history</a:t>
                      </a:r>
                    </a:p>
                    <a:p>
                      <a:r>
                        <a:rPr lang="en-GB" sz="1000" dirty="0"/>
                        <a:t>before the present day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8325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present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now; the period of time now occurring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325">
                <a:tc>
                  <a:txBody>
                    <a:bodyPr/>
                    <a:lstStyle/>
                    <a:p>
                      <a:r>
                        <a:rPr lang="en-US" sz="12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differences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things that are NOT the same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325">
                <a:tc>
                  <a:txBody>
                    <a:bodyPr/>
                    <a:lstStyle/>
                    <a:p>
                      <a:r>
                        <a:rPr lang="en-US" sz="12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similarities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Things that are the same or almost the same.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4464">
                <a:tc>
                  <a:txBody>
                    <a:bodyPr/>
                    <a:lstStyle/>
                    <a:p>
                      <a:r>
                        <a:rPr lang="en-US" sz="12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diary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A written record of events/thoughts. Individuals keep diaries and write in them often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325">
                <a:tc>
                  <a:txBody>
                    <a:bodyPr/>
                    <a:lstStyle/>
                    <a:p>
                      <a:r>
                        <a:rPr lang="en-US" sz="120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flammable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Something that burns easily.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516395">
                <a:tc>
                  <a:txBody>
                    <a:bodyPr/>
                    <a:lstStyle/>
                    <a:p>
                      <a:r>
                        <a:rPr lang="en-US" sz="120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eye-witness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 a person who has seen something and can give a description of it.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329836">
                <a:tc>
                  <a:txBody>
                    <a:bodyPr/>
                    <a:lstStyle/>
                    <a:p>
                      <a:r>
                        <a:rPr lang="en-US" sz="1200" dirty="0"/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b="1" dirty="0"/>
                        <a:t>thatched roof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a roof made of straw.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4902327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-64458" y="419544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2531288"/>
              </p:ext>
            </p:extLst>
          </p:nvPr>
        </p:nvGraphicFramePr>
        <p:xfrm>
          <a:off x="6331131" y="1622272"/>
          <a:ext cx="3232373" cy="395544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74015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2858358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361746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/>
                        <a:t>Key Facts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647778">
                <a:tc>
                  <a:txBody>
                    <a:bodyPr/>
                    <a:lstStyle/>
                    <a:p>
                      <a:r>
                        <a:rPr lang="en-GB" altLang="en-GB" sz="1100" b="0" dirty="0"/>
                        <a:t>1.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Great Fire of London started in the early hours of the morning of </a:t>
                      </a:r>
                      <a:r>
                        <a:rPr lang="en-GB" sz="1200" b="1" dirty="0"/>
                        <a:t>2 September 1666 </a:t>
                      </a:r>
                      <a:r>
                        <a:rPr lang="en-GB" sz="1200" dirty="0"/>
                        <a:t>and lasted for 5 days.</a:t>
                      </a:r>
                      <a:endParaRPr lang="en-GB" sz="1200" b="1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478938">
                <a:tc>
                  <a:txBody>
                    <a:bodyPr/>
                    <a:lstStyle/>
                    <a:p>
                      <a:r>
                        <a:rPr lang="en-GB" altLang="en-GB" sz="1100" b="0" dirty="0"/>
                        <a:t>2.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fire started in a baker's shop on </a:t>
                      </a:r>
                      <a:r>
                        <a:rPr lang="en-GB" sz="1200" b="1" dirty="0"/>
                        <a:t>Pudding Lane.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948839">
                <a:tc>
                  <a:txBody>
                    <a:bodyPr/>
                    <a:lstStyle/>
                    <a:p>
                      <a:r>
                        <a:rPr lang="en-GB" altLang="en-GB" sz="1100" b="0" dirty="0"/>
                        <a:t>3.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The fire burned for </a:t>
                      </a:r>
                      <a:r>
                        <a:rPr lang="en-GB" sz="1200" b="0" dirty="0"/>
                        <a:t>5 days </a:t>
                      </a:r>
                      <a:r>
                        <a:rPr lang="en-GB" sz="1200" dirty="0"/>
                        <a:t>and destroyed many Tudor houses and buildings. People escaped on horse and carts towards the </a:t>
                      </a:r>
                      <a:r>
                        <a:rPr lang="en-GB" sz="1200" b="1" dirty="0"/>
                        <a:t>River Thames </a:t>
                      </a:r>
                      <a:r>
                        <a:rPr lang="en-GB" sz="1200" dirty="0"/>
                        <a:t>and got boats to safety.</a:t>
                      </a:r>
                      <a:endParaRPr lang="en-GB" sz="1200" b="1" dirty="0"/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  <a:tr h="948839">
                <a:tc>
                  <a:txBody>
                    <a:bodyPr/>
                    <a:lstStyle/>
                    <a:p>
                      <a:r>
                        <a:rPr lang="en-GB" altLang="en-GB" sz="1100" b="0" dirty="0"/>
                        <a:t>4.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fire spread so quickly because the Tudor houses were </a:t>
                      </a:r>
                      <a:r>
                        <a:rPr lang="en-GB" sz="1200" b="0" dirty="0"/>
                        <a:t>made of wood and had </a:t>
                      </a:r>
                      <a:r>
                        <a:rPr lang="en-GB" sz="1200" b="1" dirty="0"/>
                        <a:t>thatched roofs.</a:t>
                      </a:r>
                      <a:r>
                        <a:rPr lang="en-GB" sz="1200" dirty="0"/>
                        <a:t> They were also built very close together so the fire spread easily.</a:t>
                      </a:r>
                    </a:p>
                    <a:p>
                      <a:endParaRPr lang="en-GB" sz="1200" b="1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30945595"/>
                  </a:ext>
                </a:extLst>
              </a:tr>
              <a:tr h="569303">
                <a:tc>
                  <a:txBody>
                    <a:bodyPr/>
                    <a:lstStyle/>
                    <a:p>
                      <a:r>
                        <a:rPr lang="en-GB" sz="1200" dirty="0"/>
                        <a:t>5.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Samuel Pepys </a:t>
                      </a:r>
                      <a:r>
                        <a:rPr lang="en-GB" sz="1200" dirty="0"/>
                        <a:t>watched the fire from his bedroom window and wrote it all down in his diary. This became a very famous diary.</a:t>
                      </a:r>
                      <a:endParaRPr lang="en-GB" sz="1200" b="1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32307413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D1146DF9-379D-4619-A4F2-EA0272DF9DB7}"/>
              </a:ext>
            </a:extLst>
          </p:cNvPr>
          <p:cNvSpPr txBox="1"/>
          <p:nvPr/>
        </p:nvSpPr>
        <p:spPr>
          <a:xfrm>
            <a:off x="2876608" y="1635509"/>
            <a:ext cx="3301647" cy="369332"/>
          </a:xfrm>
          <a:prstGeom prst="rect">
            <a:avLst/>
          </a:prstGeom>
          <a:solidFill>
            <a:srgbClr val="CC0099"/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What You Should Know Already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D8D5381-61A8-49E2-BB1A-84F08969C819}"/>
              </a:ext>
            </a:extLst>
          </p:cNvPr>
          <p:cNvSpPr txBox="1"/>
          <p:nvPr/>
        </p:nvSpPr>
        <p:spPr>
          <a:xfrm>
            <a:off x="2876609" y="2045760"/>
            <a:ext cx="3301647" cy="138499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200" dirty="0"/>
              <a:t>Firefighters are people who help us when there is a fire or an emergency. 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200" dirty="0"/>
              <a:t>Events happened before I was born.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200" dirty="0"/>
              <a:t>There have been changes to how people live over time. 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200" dirty="0"/>
              <a:t>Events that happened in the past have made a difference to how we live our lives today. </a:t>
            </a:r>
          </a:p>
        </p:txBody>
      </p:sp>
      <p:grpSp>
        <p:nvGrpSpPr>
          <p:cNvPr id="80" name="Group 79">
            <a:extLst>
              <a:ext uri="{FF2B5EF4-FFF2-40B4-BE49-F238E27FC236}">
                <a16:creationId xmlns:a16="http://schemas.microsoft.com/office/drawing/2014/main" id="{0DFA8E7A-6794-48E1-92D1-58913B51EF5E}"/>
              </a:ext>
            </a:extLst>
          </p:cNvPr>
          <p:cNvGrpSpPr/>
          <p:nvPr/>
        </p:nvGrpSpPr>
        <p:grpSpPr>
          <a:xfrm>
            <a:off x="109378" y="506205"/>
            <a:ext cx="9596841" cy="1031794"/>
            <a:chOff x="109378" y="294688"/>
            <a:chExt cx="9596841" cy="1150776"/>
          </a:xfrm>
        </p:grpSpPr>
        <p:sp>
          <p:nvSpPr>
            <p:cNvPr id="81" name="Text Box 2">
              <a:extLst>
                <a:ext uri="{FF2B5EF4-FFF2-40B4-BE49-F238E27FC236}">
                  <a16:creationId xmlns:a16="http://schemas.microsoft.com/office/drawing/2014/main" id="{5DFFAA9C-0669-487C-A44D-8D2C129B31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20520" y="1021406"/>
              <a:ext cx="631001" cy="348343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Ancient Egyptians</a:t>
              </a:r>
            </a:p>
          </p:txBody>
        </p:sp>
        <p:sp>
          <p:nvSpPr>
            <p:cNvPr id="82" name="Text Box 2">
              <a:extLst>
                <a:ext uri="{FF2B5EF4-FFF2-40B4-BE49-F238E27FC236}">
                  <a16:creationId xmlns:a16="http://schemas.microsoft.com/office/drawing/2014/main" id="{54170276-209E-4C3B-868D-9431546C29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3670" y="1017854"/>
              <a:ext cx="492760" cy="3492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Bronze Age</a:t>
              </a:r>
            </a:p>
          </p:txBody>
        </p:sp>
        <p:sp>
          <p:nvSpPr>
            <p:cNvPr id="83" name="Text Box 2">
              <a:extLst>
                <a:ext uri="{FF2B5EF4-FFF2-40B4-BE49-F238E27FC236}">
                  <a16:creationId xmlns:a16="http://schemas.microsoft.com/office/drawing/2014/main" id="{532526A7-DFA4-4472-8843-CA293805A21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0636" y="367566"/>
              <a:ext cx="492760" cy="3492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3,300 BC</a:t>
              </a:r>
            </a:p>
          </p:txBody>
        </p:sp>
        <p:sp>
          <p:nvSpPr>
            <p:cNvPr id="84" name="Text Box 2">
              <a:extLst>
                <a:ext uri="{FF2B5EF4-FFF2-40B4-BE49-F238E27FC236}">
                  <a16:creationId xmlns:a16="http://schemas.microsoft.com/office/drawing/2014/main" id="{D663081A-54CB-4D90-9255-BEE30E64A9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76322" y="412994"/>
              <a:ext cx="492760" cy="26383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800 BC</a:t>
              </a:r>
            </a:p>
          </p:txBody>
        </p:sp>
        <p:sp>
          <p:nvSpPr>
            <p:cNvPr id="85" name="Text Box 2">
              <a:extLst>
                <a:ext uri="{FF2B5EF4-FFF2-40B4-BE49-F238E27FC236}">
                  <a16:creationId xmlns:a16="http://schemas.microsoft.com/office/drawing/2014/main" id="{75AC5538-A31B-40A7-B3FB-EB583788F4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25204" y="1034824"/>
              <a:ext cx="457801" cy="349250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Iron Age</a:t>
              </a:r>
            </a:p>
          </p:txBody>
        </p:sp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71EC2ED4-B798-4A2D-8AAF-1CBE82305857}"/>
                </a:ext>
              </a:extLst>
            </p:cNvPr>
            <p:cNvGrpSpPr/>
            <p:nvPr/>
          </p:nvGrpSpPr>
          <p:grpSpPr>
            <a:xfrm>
              <a:off x="109378" y="294688"/>
              <a:ext cx="9596841" cy="1150776"/>
              <a:chOff x="84911" y="190344"/>
              <a:chExt cx="9596841" cy="1150776"/>
            </a:xfrm>
          </p:grpSpPr>
          <p:cxnSp>
            <p:nvCxnSpPr>
              <p:cNvPr id="120" name="Straight Connector 119">
                <a:extLst>
                  <a:ext uri="{FF2B5EF4-FFF2-40B4-BE49-F238E27FC236}">
                    <a16:creationId xmlns:a16="http://schemas.microsoft.com/office/drawing/2014/main" id="{0DC37700-4E42-44CE-9038-D365F47687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9966" y="818606"/>
                <a:ext cx="9204960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Straight Connector 120">
                <a:extLst>
                  <a:ext uri="{FF2B5EF4-FFF2-40B4-BE49-F238E27FC236}">
                    <a16:creationId xmlns:a16="http://schemas.microsoft.com/office/drawing/2014/main" id="{15F50F75-ABB1-49C2-AC6A-A16FF41FCAA4}"/>
                  </a:ext>
                </a:extLst>
              </p:cNvPr>
              <p:cNvCxnSpPr/>
              <p:nvPr/>
            </p:nvCxnSpPr>
            <p:spPr>
              <a:xfrm>
                <a:off x="9474926" y="628805"/>
                <a:ext cx="0" cy="34834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2" name="Rectangle 121">
                <a:extLst>
                  <a:ext uri="{FF2B5EF4-FFF2-40B4-BE49-F238E27FC236}">
                    <a16:creationId xmlns:a16="http://schemas.microsoft.com/office/drawing/2014/main" id="{25C46675-0C5F-40FA-BC5E-49C2329B6320}"/>
                  </a:ext>
                </a:extLst>
              </p:cNvPr>
              <p:cNvSpPr/>
              <p:nvPr/>
            </p:nvSpPr>
            <p:spPr>
              <a:xfrm>
                <a:off x="9231086" y="280462"/>
                <a:ext cx="413653" cy="348343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900" dirty="0">
                    <a:solidFill>
                      <a:schemeClr val="tx1"/>
                    </a:solidFill>
                  </a:rPr>
                  <a:t>Now</a:t>
                </a:r>
              </a:p>
            </p:txBody>
          </p:sp>
          <p:cxnSp>
            <p:nvCxnSpPr>
              <p:cNvPr id="123" name="Straight Connector 122">
                <a:extLst>
                  <a:ext uri="{FF2B5EF4-FFF2-40B4-BE49-F238E27FC236}">
                    <a16:creationId xmlns:a16="http://schemas.microsoft.com/office/drawing/2014/main" id="{EC79E09A-1871-4790-83FA-8221E920934B}"/>
                  </a:ext>
                </a:extLst>
              </p:cNvPr>
              <p:cNvCxnSpPr/>
              <p:nvPr/>
            </p:nvCxnSpPr>
            <p:spPr>
              <a:xfrm>
                <a:off x="269966" y="653143"/>
                <a:ext cx="0" cy="34834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id="{B391D272-8FE0-4B72-B51C-6D1E821090A0}"/>
                  </a:ext>
                </a:extLst>
              </p:cNvPr>
              <p:cNvSpPr/>
              <p:nvPr/>
            </p:nvSpPr>
            <p:spPr>
              <a:xfrm>
                <a:off x="9268099" y="984070"/>
                <a:ext cx="413653" cy="348343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900" b="1" dirty="0">
                    <a:solidFill>
                      <a:schemeClr val="tx1"/>
                    </a:solidFill>
                  </a:rPr>
                  <a:t>Me!</a:t>
                </a:r>
              </a:p>
            </p:txBody>
          </p:sp>
          <p:sp>
            <p:nvSpPr>
              <p:cNvPr id="125" name="Text Box 2">
                <a:extLst>
                  <a:ext uri="{FF2B5EF4-FFF2-40B4-BE49-F238E27FC236}">
                    <a16:creationId xmlns:a16="http://schemas.microsoft.com/office/drawing/2014/main" id="{BE804C57-E69F-4C67-A03B-C32A1ACA1D8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616405" y="975361"/>
                <a:ext cx="481881" cy="365759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800" b="1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World War II</a:t>
                </a:r>
                <a:endParaRPr lang="en-GB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6" name="Text Box 2">
                <a:extLst>
                  <a:ext uri="{FF2B5EF4-FFF2-40B4-BE49-F238E27FC236}">
                    <a16:creationId xmlns:a16="http://schemas.microsoft.com/office/drawing/2014/main" id="{6E4CB99D-4485-4E19-B375-8393D78424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616406" y="190344"/>
                <a:ext cx="492760" cy="48130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800" b="1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1939 to 1945</a:t>
                </a:r>
                <a:endParaRPr lang="en-GB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27" name="Straight Connector 126">
                <a:extLst>
                  <a:ext uri="{FF2B5EF4-FFF2-40B4-BE49-F238E27FC236}">
                    <a16:creationId xmlns:a16="http://schemas.microsoft.com/office/drawing/2014/main" id="{8F3DB08A-C9D0-4555-B8C4-7A9C53F8DBEE}"/>
                  </a:ext>
                </a:extLst>
              </p:cNvPr>
              <p:cNvCxnSpPr>
                <a:cxnSpLocks/>
                <a:stCxn id="126" idx="2"/>
              </p:cNvCxnSpPr>
              <p:nvPr/>
            </p:nvCxnSpPr>
            <p:spPr>
              <a:xfrm flipH="1">
                <a:off x="8847554" y="671648"/>
                <a:ext cx="15232" cy="30108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8" name="Text Box 2">
                <a:extLst>
                  <a:ext uri="{FF2B5EF4-FFF2-40B4-BE49-F238E27FC236}">
                    <a16:creationId xmlns:a16="http://schemas.microsoft.com/office/drawing/2014/main" id="{4C123187-58B2-4C2F-A3F1-DDA35BD9901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4911" y="303893"/>
                <a:ext cx="568232" cy="34925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15000 to 3000 BC</a:t>
                </a:r>
              </a:p>
            </p:txBody>
          </p:sp>
          <p:sp>
            <p:nvSpPr>
              <p:cNvPr id="129" name="Text Box 2">
                <a:extLst>
                  <a:ext uri="{FF2B5EF4-FFF2-40B4-BE49-F238E27FC236}">
                    <a16:creationId xmlns:a16="http://schemas.microsoft.com/office/drawing/2014/main" id="{4441B7E8-90C9-4E18-968A-2B14782A37D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28588" y="353453"/>
                <a:ext cx="396224" cy="34925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3100 BC</a:t>
                </a:r>
              </a:p>
            </p:txBody>
          </p:sp>
          <p:sp>
            <p:nvSpPr>
              <p:cNvPr id="130" name="Text Box 2">
                <a:extLst>
                  <a:ext uri="{FF2B5EF4-FFF2-40B4-BE49-F238E27FC236}">
                    <a16:creationId xmlns:a16="http://schemas.microsoft.com/office/drawing/2014/main" id="{9EE92F93-C0D6-477B-9105-A0369F32A56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4911" y="984888"/>
                <a:ext cx="568232" cy="34925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Stone Age</a:t>
                </a:r>
              </a:p>
            </p:txBody>
          </p:sp>
        </p:grp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CBB9F55D-3B42-4924-8487-185DE444A918}"/>
                </a:ext>
              </a:extLst>
            </p:cNvPr>
            <p:cNvCxnSpPr>
              <a:cxnSpLocks/>
            </p:cNvCxnSpPr>
            <p:nvPr/>
          </p:nvCxnSpPr>
          <p:spPr>
            <a:xfrm>
              <a:off x="2804681" y="756150"/>
              <a:ext cx="0" cy="27867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DD01348E-9AA6-42A3-90C2-E2CE13E2370A}"/>
                </a:ext>
              </a:extLst>
            </p:cNvPr>
            <p:cNvCxnSpPr/>
            <p:nvPr/>
          </p:nvCxnSpPr>
          <p:spPr>
            <a:xfrm>
              <a:off x="1021874" y="701185"/>
              <a:ext cx="0" cy="3483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15FCFA0E-358A-4FFD-8360-E70CEB1F1E39}"/>
                </a:ext>
              </a:extLst>
            </p:cNvPr>
            <p:cNvCxnSpPr>
              <a:cxnSpLocks/>
            </p:cNvCxnSpPr>
            <p:nvPr/>
          </p:nvCxnSpPr>
          <p:spPr>
            <a:xfrm>
              <a:off x="2254104" y="672922"/>
              <a:ext cx="0" cy="35635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0FDB18E1-C488-4582-94A5-605D8D754264}"/>
                </a:ext>
              </a:extLst>
            </p:cNvPr>
            <p:cNvCxnSpPr/>
            <p:nvPr/>
          </p:nvCxnSpPr>
          <p:spPr>
            <a:xfrm>
              <a:off x="3465913" y="730827"/>
              <a:ext cx="0" cy="3483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310008A7-A899-43B7-A7AF-88D396EFA6D4}"/>
                </a:ext>
              </a:extLst>
            </p:cNvPr>
            <p:cNvSpPr/>
            <p:nvPr/>
          </p:nvSpPr>
          <p:spPr>
            <a:xfrm>
              <a:off x="2604868" y="1038388"/>
              <a:ext cx="521948" cy="34212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Ancient Greeks</a:t>
              </a: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47B2443E-4A0C-4095-9DAD-2A9766D67BA7}"/>
                </a:ext>
              </a:extLst>
            </p:cNvPr>
            <p:cNvSpPr/>
            <p:nvPr/>
          </p:nvSpPr>
          <p:spPr>
            <a:xfrm>
              <a:off x="2618177" y="390411"/>
              <a:ext cx="413653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700 BC</a:t>
              </a: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56725A19-0BCE-43B2-91F4-DD5CC2D035D1}"/>
                </a:ext>
              </a:extLst>
            </p:cNvPr>
            <p:cNvSpPr/>
            <p:nvPr/>
          </p:nvSpPr>
          <p:spPr>
            <a:xfrm>
              <a:off x="3199083" y="365719"/>
              <a:ext cx="483969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00" dirty="0">
                  <a:solidFill>
                    <a:schemeClr val="tx1"/>
                  </a:solidFill>
                </a:rPr>
                <a:t>43 AD</a:t>
              </a: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A571DA99-C077-4BFE-BAE4-0583D5666A5E}"/>
                </a:ext>
              </a:extLst>
            </p:cNvPr>
            <p:cNvSpPr/>
            <p:nvPr/>
          </p:nvSpPr>
          <p:spPr>
            <a:xfrm>
              <a:off x="3227289" y="1042421"/>
              <a:ext cx="521948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Roman Britain</a:t>
              </a: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654CC3D5-8BC5-482A-9885-4C623962F0B7}"/>
                </a:ext>
              </a:extLst>
            </p:cNvPr>
            <p:cNvSpPr/>
            <p:nvPr/>
          </p:nvSpPr>
          <p:spPr>
            <a:xfrm>
              <a:off x="5020397" y="1008826"/>
              <a:ext cx="625562" cy="3751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Benin Kingdom formed.</a:t>
              </a:r>
            </a:p>
          </p:txBody>
        </p: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8ECAC703-7216-4A96-9E6A-926940F342FA}"/>
                </a:ext>
              </a:extLst>
            </p:cNvPr>
            <p:cNvCxnSpPr/>
            <p:nvPr/>
          </p:nvCxnSpPr>
          <p:spPr>
            <a:xfrm>
              <a:off x="4008542" y="730827"/>
              <a:ext cx="0" cy="3483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6832A9FA-6D02-4D10-B6FF-E70CB388CE38}"/>
                </a:ext>
              </a:extLst>
            </p:cNvPr>
            <p:cNvCxnSpPr/>
            <p:nvPr/>
          </p:nvCxnSpPr>
          <p:spPr>
            <a:xfrm>
              <a:off x="4609765" y="701967"/>
              <a:ext cx="0" cy="3483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2860B32E-7EF7-4A72-BFCB-73F453FBA172}"/>
                </a:ext>
              </a:extLst>
            </p:cNvPr>
            <p:cNvCxnSpPr>
              <a:cxnSpLocks/>
              <a:endCxn id="95" idx="0"/>
            </p:cNvCxnSpPr>
            <p:nvPr/>
          </p:nvCxnSpPr>
          <p:spPr>
            <a:xfrm>
              <a:off x="5333178" y="684819"/>
              <a:ext cx="0" cy="32400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7DA1804A-D10B-49DD-8038-E2F802C587D9}"/>
                </a:ext>
              </a:extLst>
            </p:cNvPr>
            <p:cNvSpPr/>
            <p:nvPr/>
          </p:nvSpPr>
          <p:spPr>
            <a:xfrm>
              <a:off x="3825860" y="1042421"/>
              <a:ext cx="481881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Anglo Saxons</a:t>
              </a: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804F4055-727A-41EB-83AC-59B19D713DA7}"/>
                </a:ext>
              </a:extLst>
            </p:cNvPr>
            <p:cNvSpPr/>
            <p:nvPr/>
          </p:nvSpPr>
          <p:spPr>
            <a:xfrm>
              <a:off x="4385181" y="371605"/>
              <a:ext cx="413653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793 AD</a:t>
              </a: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166A0214-3905-4EB0-98E1-4486503B854E}"/>
                </a:ext>
              </a:extLst>
            </p:cNvPr>
            <p:cNvSpPr/>
            <p:nvPr/>
          </p:nvSpPr>
          <p:spPr>
            <a:xfrm>
              <a:off x="5074823" y="369336"/>
              <a:ext cx="413653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900 AD</a:t>
              </a: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CCAB1393-C87E-4DBC-997E-FA969952AA36}"/>
                </a:ext>
              </a:extLst>
            </p:cNvPr>
            <p:cNvSpPr/>
            <p:nvPr/>
          </p:nvSpPr>
          <p:spPr>
            <a:xfrm>
              <a:off x="4384364" y="1036234"/>
              <a:ext cx="552829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Vikings</a:t>
              </a: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40DB2941-08AF-476E-BE59-A15254DC1D94}"/>
                </a:ext>
              </a:extLst>
            </p:cNvPr>
            <p:cNvSpPr/>
            <p:nvPr/>
          </p:nvSpPr>
          <p:spPr>
            <a:xfrm>
              <a:off x="3801715" y="379430"/>
              <a:ext cx="413653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410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AD</a:t>
              </a:r>
            </a:p>
          </p:txBody>
        </p: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49B29315-4A94-482F-A4C3-57CBD35EEE47}"/>
                </a:ext>
              </a:extLst>
            </p:cNvPr>
            <p:cNvCxnSpPr/>
            <p:nvPr/>
          </p:nvCxnSpPr>
          <p:spPr>
            <a:xfrm>
              <a:off x="7077148" y="707007"/>
              <a:ext cx="0" cy="3483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C771BFC6-99C0-4094-A34C-9699B293AC94}"/>
                </a:ext>
              </a:extLst>
            </p:cNvPr>
            <p:cNvCxnSpPr/>
            <p:nvPr/>
          </p:nvCxnSpPr>
          <p:spPr>
            <a:xfrm>
              <a:off x="6014551" y="725824"/>
              <a:ext cx="0" cy="3483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F0EADBB1-2D17-486C-83AF-220404DAD18B}"/>
                </a:ext>
              </a:extLst>
            </p:cNvPr>
            <p:cNvSpPr/>
            <p:nvPr/>
          </p:nvSpPr>
          <p:spPr>
            <a:xfrm>
              <a:off x="6309979" y="1007799"/>
              <a:ext cx="407716" cy="3844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" b="1" dirty="0">
                  <a:solidFill>
                    <a:schemeClr val="tx1"/>
                  </a:solidFill>
                </a:rPr>
                <a:t>Tudors</a:t>
              </a: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E08FCC32-30D9-4207-AE6F-919A4E42F841}"/>
                </a:ext>
              </a:extLst>
            </p:cNvPr>
            <p:cNvSpPr/>
            <p:nvPr/>
          </p:nvSpPr>
          <p:spPr>
            <a:xfrm>
              <a:off x="6265058" y="393027"/>
              <a:ext cx="428558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1485 AD</a:t>
              </a: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B1CBB95E-B4FE-407A-9BC3-BEF542F0294E}"/>
                </a:ext>
              </a:extLst>
            </p:cNvPr>
            <p:cNvSpPr/>
            <p:nvPr/>
          </p:nvSpPr>
          <p:spPr>
            <a:xfrm>
              <a:off x="6765488" y="1006311"/>
              <a:ext cx="574179" cy="384453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Great Fire of London</a:t>
              </a: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A4795D2A-7813-4F95-92C8-0AB1A6A4BB59}"/>
                </a:ext>
              </a:extLst>
            </p:cNvPr>
            <p:cNvSpPr/>
            <p:nvPr/>
          </p:nvSpPr>
          <p:spPr>
            <a:xfrm>
              <a:off x="6870322" y="390411"/>
              <a:ext cx="413653" cy="348343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1666 AD</a:t>
              </a: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F403077E-0D01-4751-9F97-5D306DB96D25}"/>
                </a:ext>
              </a:extLst>
            </p:cNvPr>
            <p:cNvSpPr/>
            <p:nvPr/>
          </p:nvSpPr>
          <p:spPr>
            <a:xfrm>
              <a:off x="5690879" y="1057718"/>
              <a:ext cx="574179" cy="32621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Normans</a:t>
              </a: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24107529-4D9B-407E-AF47-6B88A224F377}"/>
                </a:ext>
              </a:extLst>
            </p:cNvPr>
            <p:cNvSpPr/>
            <p:nvPr/>
          </p:nvSpPr>
          <p:spPr>
            <a:xfrm>
              <a:off x="5746817" y="414230"/>
              <a:ext cx="422060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1066AD</a:t>
              </a: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73FB901A-52F2-4460-800C-EA7A6F91C0AD}"/>
                </a:ext>
              </a:extLst>
            </p:cNvPr>
            <p:cNvSpPr/>
            <p:nvPr/>
          </p:nvSpPr>
          <p:spPr>
            <a:xfrm>
              <a:off x="7383729" y="1011961"/>
              <a:ext cx="654737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Victorians</a:t>
              </a: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549B2569-157A-44CE-98D8-94984E7C7575}"/>
                </a:ext>
              </a:extLst>
            </p:cNvPr>
            <p:cNvSpPr/>
            <p:nvPr/>
          </p:nvSpPr>
          <p:spPr>
            <a:xfrm>
              <a:off x="7493077" y="372279"/>
              <a:ext cx="400100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1837 AD</a:t>
              </a: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F187A524-80CD-4378-BD3E-A4709955E03C}"/>
                </a:ext>
              </a:extLst>
            </p:cNvPr>
            <p:cNvSpPr/>
            <p:nvPr/>
          </p:nvSpPr>
          <p:spPr>
            <a:xfrm>
              <a:off x="8115233" y="341948"/>
              <a:ext cx="413653" cy="434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1914  to 1918</a:t>
              </a:r>
            </a:p>
          </p:txBody>
        </p: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464DE8B5-5C62-4E44-BD94-0C67BA5477AC}"/>
                </a:ext>
              </a:extLst>
            </p:cNvPr>
            <p:cNvCxnSpPr>
              <a:cxnSpLocks/>
              <a:endCxn id="106" idx="0"/>
            </p:cNvCxnSpPr>
            <p:nvPr/>
          </p:nvCxnSpPr>
          <p:spPr>
            <a:xfrm>
              <a:off x="6513837" y="702094"/>
              <a:ext cx="0" cy="30570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5D5F3C41-C512-49F7-A2F2-F6C5AD2C855C}"/>
                </a:ext>
              </a:extLst>
            </p:cNvPr>
            <p:cNvCxnSpPr>
              <a:cxnSpLocks/>
              <a:endCxn id="112" idx="0"/>
            </p:cNvCxnSpPr>
            <p:nvPr/>
          </p:nvCxnSpPr>
          <p:spPr>
            <a:xfrm flipH="1">
              <a:off x="7711098" y="728192"/>
              <a:ext cx="14258" cy="2837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6C916F2D-E4F3-4EC1-9ADF-FBECFBB149C1}"/>
                </a:ext>
              </a:extLst>
            </p:cNvPr>
            <p:cNvCxnSpPr/>
            <p:nvPr/>
          </p:nvCxnSpPr>
          <p:spPr>
            <a:xfrm>
              <a:off x="8314235" y="726431"/>
              <a:ext cx="0" cy="3483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Text Box 2">
              <a:extLst>
                <a:ext uri="{FF2B5EF4-FFF2-40B4-BE49-F238E27FC236}">
                  <a16:creationId xmlns:a16="http://schemas.microsoft.com/office/drawing/2014/main" id="{A1BAE580-D69C-4C39-A0F7-85E06863DD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094630" y="1018170"/>
              <a:ext cx="481881" cy="36575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World War I</a:t>
              </a:r>
              <a:endPara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E3177FFC-BAF4-4F19-A5C9-331D62A749DC}"/>
                </a:ext>
              </a:extLst>
            </p:cNvPr>
            <p:cNvCxnSpPr>
              <a:cxnSpLocks/>
              <a:endCxn id="81" idx="0"/>
            </p:cNvCxnSpPr>
            <p:nvPr/>
          </p:nvCxnSpPr>
          <p:spPr>
            <a:xfrm flipH="1">
              <a:off x="1636021" y="793777"/>
              <a:ext cx="5292" cy="22762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354822E0-7E94-48CF-A085-E6C258AE6D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111" y="0"/>
            <a:ext cx="492758" cy="419543"/>
          </a:xfrm>
          <a:prstGeom prst="rect">
            <a:avLst/>
          </a:prstGeom>
        </p:spPr>
      </p:pic>
      <p:graphicFrame>
        <p:nvGraphicFramePr>
          <p:cNvPr id="64" name="Table 63">
            <a:extLst>
              <a:ext uri="{FF2B5EF4-FFF2-40B4-BE49-F238E27FC236}">
                <a16:creationId xmlns:a16="http://schemas.microsoft.com/office/drawing/2014/main" id="{3B34E921-E9D2-4FD8-BED2-C24E937B31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887540"/>
              </p:ext>
            </p:extLst>
          </p:nvPr>
        </p:nvGraphicFramePr>
        <p:xfrm>
          <a:off x="174171" y="5646264"/>
          <a:ext cx="9389333" cy="1085459"/>
        </p:xfrm>
        <a:graphic>
          <a:graphicData uri="http://schemas.openxmlformats.org/drawingml/2006/table">
            <a:tbl>
              <a:tblPr firstRow="1" firstCol="1" bandRow="1"/>
              <a:tblGrid>
                <a:gridCol w="1819616">
                  <a:extLst>
                    <a:ext uri="{9D8B030D-6E8A-4147-A177-3AD203B41FA5}">
                      <a16:colId xmlns:a16="http://schemas.microsoft.com/office/drawing/2014/main" val="3183706355"/>
                    </a:ext>
                  </a:extLst>
                </a:gridCol>
                <a:gridCol w="1897238">
                  <a:extLst>
                    <a:ext uri="{9D8B030D-6E8A-4147-A177-3AD203B41FA5}">
                      <a16:colId xmlns:a16="http://schemas.microsoft.com/office/drawing/2014/main" val="1512462100"/>
                    </a:ext>
                  </a:extLst>
                </a:gridCol>
                <a:gridCol w="2080394">
                  <a:extLst>
                    <a:ext uri="{9D8B030D-6E8A-4147-A177-3AD203B41FA5}">
                      <a16:colId xmlns:a16="http://schemas.microsoft.com/office/drawing/2014/main" val="662168720"/>
                    </a:ext>
                  </a:extLst>
                </a:gridCol>
                <a:gridCol w="1949825">
                  <a:extLst>
                    <a:ext uri="{9D8B030D-6E8A-4147-A177-3AD203B41FA5}">
                      <a16:colId xmlns:a16="http://schemas.microsoft.com/office/drawing/2014/main" val="1453978192"/>
                    </a:ext>
                  </a:extLst>
                </a:gridCol>
                <a:gridCol w="1642260">
                  <a:extLst>
                    <a:ext uri="{9D8B030D-6E8A-4147-A177-3AD203B41FA5}">
                      <a16:colId xmlns:a16="http://schemas.microsoft.com/office/drawing/2014/main" val="1047095399"/>
                    </a:ext>
                  </a:extLst>
                </a:gridCol>
              </a:tblGrid>
              <a:tr h="203292"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Great Fire of London </a:t>
                      </a:r>
                      <a:r>
                        <a:rPr lang="en-GB" sz="12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Timeline</a:t>
                      </a:r>
                      <a:endParaRPr lang="en-GB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60" marR="41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97686476"/>
                  </a:ext>
                </a:extLst>
              </a:tr>
              <a:tr h="18120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GB" sz="1000" b="1" baseline="30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r>
                        <a:rPr lang="en-GB" sz="1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September 1666</a:t>
                      </a:r>
                    </a:p>
                  </a:txBody>
                  <a:tcPr marL="41260" marR="41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3rd September 1666</a:t>
                      </a:r>
                      <a:endParaRPr lang="en-GB" sz="10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1260" marR="41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4th September 1666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60" marR="41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5th September 1666</a:t>
                      </a:r>
                      <a:endParaRPr lang="en-GB" sz="10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1260" marR="41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6th September 1666</a:t>
                      </a:r>
                      <a:endParaRPr lang="en-GB" sz="10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1260" marR="41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9031364"/>
                  </a:ext>
                </a:extLst>
              </a:tr>
              <a:tr h="70096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/>
                        <a:t> A fire starts in Thomas </a:t>
                      </a:r>
                      <a:r>
                        <a:rPr lang="en-GB" sz="1000" dirty="0" err="1"/>
                        <a:t>Farriner’s</a:t>
                      </a:r>
                      <a:r>
                        <a:rPr lang="en-GB" sz="1000" dirty="0"/>
                        <a:t> bakery on Pudding Lane. By 7 am it had spread and already burnt down 300 houses.</a:t>
                      </a:r>
                      <a:endParaRPr lang="en-GB" sz="10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1260" marR="41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/>
                        <a:t>People try to put the fire out by using leather buckets of water and fire hooks. They try to stop the fire spreading by pulling down houses.</a:t>
                      </a:r>
                      <a:endParaRPr lang="en-GB" sz="10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1260" marR="41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The fire continues to spread and St Paul’s Cathedral burns down.</a:t>
                      </a:r>
                    </a:p>
                  </a:txBody>
                  <a:tcPr marL="41260" marR="41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/>
                        <a:t>The wind changes direction , blowing the fire towards the River Thames. </a:t>
                      </a:r>
                      <a:endParaRPr lang="en-GB" sz="10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1260" marR="41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/>
                        <a:t>The Fire of London finally stops because the river acts as a fire-break. Many people are now homeless.</a:t>
                      </a:r>
                      <a:endParaRPr lang="en-GB" sz="10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1260" marR="41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5371281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3C667317-2E55-4845-A978-C55D7158F0F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9530"/>
          <a:stretch/>
        </p:blipFill>
        <p:spPr>
          <a:xfrm>
            <a:off x="2909667" y="3525960"/>
            <a:ext cx="3259210" cy="2062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5F30EE246AF7641A69A541A1C23F3AE" ma:contentTypeVersion="14" ma:contentTypeDescription="Create a new document." ma:contentTypeScope="" ma:versionID="71743c0917df23776a31842211382cbb">
  <xsd:schema xmlns:xsd="http://www.w3.org/2001/XMLSchema" xmlns:xs="http://www.w3.org/2001/XMLSchema" xmlns:p="http://schemas.microsoft.com/office/2006/metadata/properties" xmlns:ns2="9ebcc849-5490-4d31-b288-a6b6c640542c" xmlns:ns3="9118954e-e3f9-4025-b649-a9286eea2501" targetNamespace="http://schemas.microsoft.com/office/2006/metadata/properties" ma:root="true" ma:fieldsID="1ef0d697d4e310f804090a6f1ddd51dc" ns2:_="" ns3:_="">
    <xsd:import namespace="9ebcc849-5490-4d31-b288-a6b6c640542c"/>
    <xsd:import namespace="9118954e-e3f9-4025-b649-a9286eea250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bcc849-5490-4d31-b288-a6b6c640542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1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a835d516-5233-4ed5-a385-23ee544f935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8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18954e-e3f9-4025-b649-a9286eea2501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72a264ae-ebb3-4777-9352-b7b0196eca3d}" ma:internalName="TaxCatchAll" ma:showField="CatchAllData" ma:web="9118954e-e3f9-4025-b649-a9286eea250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ebcc849-5490-4d31-b288-a6b6c640542c">
      <Terms xmlns="http://schemas.microsoft.com/office/infopath/2007/PartnerControls"/>
    </lcf76f155ced4ddcb4097134ff3c332f>
    <TaxCatchAll xmlns="9118954e-e3f9-4025-b649-a9286eea2501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1A1A415-04E2-4E13-BCFC-5F4437368D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ebcc849-5490-4d31-b288-a6b6c640542c"/>
    <ds:schemaRef ds:uri="9118954e-e3f9-4025-b649-a9286eea25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3A36D77-A293-4CF9-BCE8-D5D05711A836}">
  <ds:schemaRefs>
    <ds:schemaRef ds:uri="9118954e-e3f9-4025-b649-a9286eea2501"/>
    <ds:schemaRef ds:uri="http://schemas.microsoft.com/office/2006/metadata/properties"/>
    <ds:schemaRef ds:uri="http://purl.org/dc/terms/"/>
    <ds:schemaRef ds:uri="9ebcc849-5490-4d31-b288-a6b6c640542c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1CC5606-9E90-4133-95EF-12858FE8176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6428</TotalTime>
  <Words>482</Words>
  <Application>Microsoft Office PowerPoint</Application>
  <PresentationFormat>A4 Paper (210x297 mm)</PresentationFormat>
  <Paragraphs>88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Wingdings</vt:lpstr>
      <vt:lpstr>Office Theme</vt:lpstr>
      <vt:lpstr>  Year 2  History – London’s Burning!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Mrs H Warren</cp:lastModifiedBy>
  <cp:revision>79</cp:revision>
  <cp:lastPrinted>2021-08-31T07:52:13Z</cp:lastPrinted>
  <dcterms:created xsi:type="dcterms:W3CDTF">2017-10-15T20:56:30Z</dcterms:created>
  <dcterms:modified xsi:type="dcterms:W3CDTF">2023-11-16T17:20:52Z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lpwstr>10200.0000000000</vt:lpwstr>
  </property>
  <property fmtid="{D5CDD505-2E9C-101B-9397-08002B2CF9AE}" pid="3" name="ContentTypeId">
    <vt:lpwstr>0x01010025F30EE246AF7641A69A541A1C23F3AE</vt:lpwstr>
  </property>
</Properties>
</file>