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bookmarkIdSeed="2">
  <p:sldMasterIdLst>
    <p:sldMasterId id="2147483659" r:id="rId4"/>
  </p:sldMasterIdLst>
  <p:notesMasterIdLst>
    <p:notesMasterId r:id="rId7"/>
  </p:notesMasterIdLst>
  <p:sldIdLst>
    <p:sldId id="256" r:id="rId5"/>
    <p:sldId id="257" r:id="rId6"/>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CCFF"/>
    <a:srgbClr val="FF99FF"/>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3F72E7-4F76-439F-A889-677601180118}" v="1" dt="2023-09-03T20:38:03.14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441" autoAdjust="0"/>
    <p:restoredTop sz="94627"/>
  </p:normalViewPr>
  <p:slideViewPr>
    <p:cSldViewPr snapToGrid="0" snapToObjects="1">
      <p:cViewPr varScale="1">
        <p:scale>
          <a:sx n="109" d="100"/>
          <a:sy n="109" d="100"/>
        </p:scale>
        <p:origin x="199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A White" userId="S::awhite@st-johns-catholic-pri.portsmouth.sch.uk::2f350ca0-544c-4d9a-80ae-f91300e67952" providerId="AD" clId="Web-{3B3F72E7-4F76-439F-A889-677601180118}"/>
    <pc:docChg chg="modSld">
      <pc:chgData name="Mrs A White" userId="S::awhite@st-johns-catholic-pri.portsmouth.sch.uk::2f350ca0-544c-4d9a-80ae-f91300e67952" providerId="AD" clId="Web-{3B3F72E7-4F76-439F-A889-677601180118}" dt="2023-09-03T20:38:03.143" v="0"/>
      <pc:docMkLst>
        <pc:docMk/>
      </pc:docMkLst>
      <pc:sldChg chg="modSp">
        <pc:chgData name="Mrs A White" userId="S::awhite@st-johns-catholic-pri.portsmouth.sch.uk::2f350ca0-544c-4d9a-80ae-f91300e67952" providerId="AD" clId="Web-{3B3F72E7-4F76-439F-A889-677601180118}" dt="2023-09-03T20:38:03.143" v="0"/>
        <pc:sldMkLst>
          <pc:docMk/>
          <pc:sldMk cId="3162284043" sldId="257"/>
        </pc:sldMkLst>
        <pc:graphicFrameChg chg="modGraphic">
          <ac:chgData name="Mrs A White" userId="S::awhite@st-johns-catholic-pri.portsmouth.sch.uk::2f350ca0-544c-4d9a-80ae-f91300e67952" providerId="AD" clId="Web-{3B3F72E7-4F76-439F-A889-677601180118}" dt="2023-09-03T20:38:03.143" v="0"/>
          <ac:graphicFrameMkLst>
            <pc:docMk/>
            <pc:sldMk cId="3162284043" sldId="257"/>
            <ac:graphicFrameMk id="8" creationId="{94A8B4FB-3746-4512-BB79-3D7DE4374EF4}"/>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9/3/2023</a:t>
            </a:fld>
            <a:endParaRPr lang="en-US"/>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0C8F01E-995B-8848-96E4-13733EB6AADD}" type="slidenum">
              <a:rPr lang="en-US" smtClean="0"/>
              <a:t>2</a:t>
            </a:fld>
            <a:endParaRPr lang="en-US"/>
          </a:p>
        </p:txBody>
      </p:sp>
    </p:spTree>
    <p:extLst>
      <p:ext uri="{BB962C8B-B14F-4D97-AF65-F5344CB8AC3E}">
        <p14:creationId xmlns:p14="http://schemas.microsoft.com/office/powerpoint/2010/main" val="30970866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9/3/2023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9/3/2023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9/3/2023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9/3/2023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9/3/2023</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9/3/2023</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9/3/2023</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9/3/2023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9/3/2023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9/3/2023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9/3/2023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9/3/2023</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bbc.co.uk/bitesize/topics/zxsbcdm"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hyperlink" Target="https://www.bbc.co.uk/bitesize/topics/zd8fv9q" TargetMode="External"/><Relationship Id="rId4" Type="http://schemas.openxmlformats.org/officeDocument/2006/relationships/hyperlink" Target="https://www.bbc.co.uk/bitesize/clips/zhwqxnb"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090" y="-11009"/>
            <a:ext cx="9271710" cy="351930"/>
          </a:xfrm>
          <a:solidFill>
            <a:schemeClr val="accent4">
              <a:lumMod val="40000"/>
              <a:lumOff val="60000"/>
            </a:schemeClr>
          </a:solidFill>
        </p:spPr>
        <p:txBody>
          <a:bodyPr numCol="1">
            <a:noAutofit/>
          </a:bodyPr>
          <a:lstStyle/>
          <a:p>
            <a:pPr algn="l"/>
            <a:r>
              <a:rPr lang="en-US" sz="1800" b="1" dirty="0"/>
              <a:t>		</a:t>
            </a:r>
            <a:r>
              <a:rPr lang="en-US" sz="1800" b="1" dirty="0">
                <a:latin typeface="+mn-lt"/>
              </a:rPr>
              <a:t> </a:t>
            </a:r>
            <a:r>
              <a:rPr lang="en-US" sz="1600" b="1" dirty="0">
                <a:latin typeface="+mn-lt"/>
              </a:rPr>
              <a:t>Year 6 History – British Inventors, Pioneers and Explorers. </a:t>
            </a:r>
            <a:r>
              <a:rPr lang="en-US" sz="1800" b="1" dirty="0"/>
              <a:t>		</a:t>
            </a:r>
          </a:p>
        </p:txBody>
      </p:sp>
      <p:graphicFrame>
        <p:nvGraphicFramePr>
          <p:cNvPr id="4" name="Table 3"/>
          <p:cNvGraphicFramePr>
            <a:graphicFrameLocks noGrp="1"/>
          </p:cNvGraphicFramePr>
          <p:nvPr>
            <p:extLst>
              <p:ext uri="{D42A27DB-BD31-4B8C-83A1-F6EECF244321}">
                <p14:modId xmlns:p14="http://schemas.microsoft.com/office/powerpoint/2010/main" val="616894165"/>
              </p:ext>
            </p:extLst>
          </p:nvPr>
        </p:nvGraphicFramePr>
        <p:xfrm>
          <a:off x="165644" y="1398749"/>
          <a:ext cx="2658535" cy="5424056"/>
        </p:xfrm>
        <a:graphic>
          <a:graphicData uri="http://schemas.openxmlformats.org/drawingml/2006/table">
            <a:tbl>
              <a:tblPr firstRow="1" bandRow="1">
                <a:tableStyleId>{5C22544A-7EE6-4342-B048-85BDC9FD1C3A}</a:tableStyleId>
              </a:tblPr>
              <a:tblGrid>
                <a:gridCol w="261303">
                  <a:extLst>
                    <a:ext uri="{9D8B030D-6E8A-4147-A177-3AD203B41FA5}">
                      <a16:colId xmlns:a16="http://schemas.microsoft.com/office/drawing/2014/main" val="20002"/>
                    </a:ext>
                  </a:extLst>
                </a:gridCol>
                <a:gridCol w="836023">
                  <a:extLst>
                    <a:ext uri="{9D8B030D-6E8A-4147-A177-3AD203B41FA5}">
                      <a16:colId xmlns:a16="http://schemas.microsoft.com/office/drawing/2014/main" val="20000"/>
                    </a:ext>
                  </a:extLst>
                </a:gridCol>
                <a:gridCol w="1561209">
                  <a:extLst>
                    <a:ext uri="{9D8B030D-6E8A-4147-A177-3AD203B41FA5}">
                      <a16:colId xmlns:a16="http://schemas.microsoft.com/office/drawing/2014/main" val="20001"/>
                    </a:ext>
                  </a:extLst>
                </a:gridCol>
              </a:tblGrid>
              <a:tr h="342603">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800" dirty="0"/>
                        <a:t>Important Vocabulary</a:t>
                      </a:r>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552283">
                <a:tc>
                  <a:txBody>
                    <a:bodyPr/>
                    <a:lstStyle/>
                    <a:p>
                      <a:r>
                        <a:rPr lang="en-US" sz="1200" dirty="0"/>
                        <a:t>1</a:t>
                      </a:r>
                    </a:p>
                  </a:txBody>
                  <a:tcPr marL="74295" marR="74295" marT="37148" marB="37148"/>
                </a:tc>
                <a:tc>
                  <a:txBody>
                    <a:bodyPr/>
                    <a:lstStyle/>
                    <a:p>
                      <a:r>
                        <a:rPr lang="en-GB" sz="900" b="1" dirty="0"/>
                        <a:t>inventor</a:t>
                      </a:r>
                    </a:p>
                  </a:txBody>
                  <a:tcPr marL="74295" marR="74295" marT="37148" marB="37148"/>
                </a:tc>
                <a:tc>
                  <a:txBody>
                    <a:bodyPr/>
                    <a:lstStyle/>
                    <a:p>
                      <a:r>
                        <a:rPr lang="en-GB" sz="800" b="0" i="0" dirty="0">
                          <a:solidFill>
                            <a:srgbClr val="202124"/>
                          </a:solidFill>
                          <a:effectLst/>
                          <a:latin typeface="+mn-lt"/>
                        </a:rPr>
                        <a:t>a person who invented a particular process or device or who invents things as an occupation.</a:t>
                      </a:r>
                      <a:endParaRPr lang="en-GB" sz="800" dirty="0">
                        <a:latin typeface="+mn-lt"/>
                      </a:endParaRPr>
                    </a:p>
                  </a:txBody>
                  <a:tcPr marL="74295" marR="74295" marT="37148" marB="37148"/>
                </a:tc>
                <a:extLst>
                  <a:ext uri="{0D108BD9-81ED-4DB2-BD59-A6C34878D82A}">
                    <a16:rowId xmlns:a16="http://schemas.microsoft.com/office/drawing/2014/main" val="10001"/>
                  </a:ext>
                </a:extLst>
              </a:tr>
              <a:tr h="432466">
                <a:tc>
                  <a:txBody>
                    <a:bodyPr/>
                    <a:lstStyle/>
                    <a:p>
                      <a:r>
                        <a:rPr lang="en-US" sz="1200" dirty="0"/>
                        <a:t>2</a:t>
                      </a:r>
                    </a:p>
                  </a:txBody>
                  <a:tcPr marL="74295" marR="74295" marT="37148" marB="37148"/>
                </a:tc>
                <a:tc>
                  <a:txBody>
                    <a:bodyPr/>
                    <a:lstStyle/>
                    <a:p>
                      <a:r>
                        <a:rPr lang="en-GB" sz="1000" b="1" dirty="0"/>
                        <a:t>explorer</a:t>
                      </a:r>
                    </a:p>
                  </a:txBody>
                  <a:tcPr marL="74295" marR="74295" marT="37148" marB="37148"/>
                </a:tc>
                <a:tc>
                  <a:txBody>
                    <a:bodyPr/>
                    <a:lstStyle/>
                    <a:p>
                      <a:r>
                        <a:rPr lang="en-GB" sz="800" b="0" i="0" dirty="0">
                          <a:solidFill>
                            <a:srgbClr val="202124"/>
                          </a:solidFill>
                          <a:effectLst/>
                          <a:latin typeface="+mn-lt"/>
                        </a:rPr>
                        <a:t>a person who discovers and explores a new or unfamiliar area.</a:t>
                      </a:r>
                      <a:endParaRPr lang="en-GB" sz="800" dirty="0">
                        <a:latin typeface="+mn-lt"/>
                      </a:endParaRPr>
                    </a:p>
                  </a:txBody>
                  <a:tcPr marL="74295" marR="74295" marT="37148" marB="37148"/>
                </a:tc>
                <a:extLst>
                  <a:ext uri="{0D108BD9-81ED-4DB2-BD59-A6C34878D82A}">
                    <a16:rowId xmlns:a16="http://schemas.microsoft.com/office/drawing/2014/main" val="10002"/>
                  </a:ext>
                </a:extLst>
              </a:tr>
              <a:tr h="552283">
                <a:tc>
                  <a:txBody>
                    <a:bodyPr/>
                    <a:lstStyle/>
                    <a:p>
                      <a:r>
                        <a:rPr lang="en-US" sz="1200" dirty="0"/>
                        <a:t>3</a:t>
                      </a:r>
                    </a:p>
                  </a:txBody>
                  <a:tcPr marL="74295" marR="74295" marT="37148" marB="37148"/>
                </a:tc>
                <a:tc>
                  <a:txBody>
                    <a:bodyPr/>
                    <a:lstStyle/>
                    <a:p>
                      <a:r>
                        <a:rPr lang="en-GB" sz="1000" b="1" dirty="0"/>
                        <a:t>pioneer</a:t>
                      </a:r>
                    </a:p>
                  </a:txBody>
                  <a:tcPr marL="74295" marR="74295" marT="37148" marB="37148"/>
                </a:tc>
                <a:tc>
                  <a:txBody>
                    <a:bodyPr/>
                    <a:lstStyle/>
                    <a:p>
                      <a:r>
                        <a:rPr lang="en-GB" sz="800" b="0" i="0" dirty="0">
                          <a:solidFill>
                            <a:srgbClr val="202124"/>
                          </a:solidFill>
                          <a:effectLst/>
                          <a:latin typeface="+mn-lt"/>
                        </a:rPr>
                        <a:t>a person who is among the first to research and develop a new area of knowledge or activity.</a:t>
                      </a:r>
                      <a:endParaRPr lang="en-GB" sz="800" dirty="0">
                        <a:latin typeface="+mn-lt"/>
                      </a:endParaRPr>
                    </a:p>
                  </a:txBody>
                  <a:tcPr marL="74295" marR="74295" marT="37148" marB="37148"/>
                </a:tc>
                <a:extLst>
                  <a:ext uri="{0D108BD9-81ED-4DB2-BD59-A6C34878D82A}">
                    <a16:rowId xmlns:a16="http://schemas.microsoft.com/office/drawing/2014/main" val="10003"/>
                  </a:ext>
                </a:extLst>
              </a:tr>
              <a:tr h="312649">
                <a:tc>
                  <a:txBody>
                    <a:bodyPr/>
                    <a:lstStyle/>
                    <a:p>
                      <a:r>
                        <a:rPr lang="en-US" sz="1200" dirty="0"/>
                        <a:t>4</a:t>
                      </a:r>
                    </a:p>
                  </a:txBody>
                  <a:tcPr marL="74295" marR="74295" marT="37148" marB="37148"/>
                </a:tc>
                <a:tc>
                  <a:txBody>
                    <a:bodyPr/>
                    <a:lstStyle/>
                    <a:p>
                      <a:r>
                        <a:rPr lang="en-GB" sz="800" b="1" dirty="0"/>
                        <a:t>circumnavigate</a:t>
                      </a:r>
                    </a:p>
                  </a:txBody>
                  <a:tcPr marL="74295" marR="74295" marT="37148" marB="37148"/>
                </a:tc>
                <a:tc>
                  <a:txBody>
                    <a:bodyPr/>
                    <a:lstStyle/>
                    <a:p>
                      <a:r>
                        <a:rPr lang="en-GB" sz="800" dirty="0">
                          <a:latin typeface="+mn-lt"/>
                        </a:rPr>
                        <a:t>To travel all the way around the world.</a:t>
                      </a:r>
                    </a:p>
                  </a:txBody>
                  <a:tcPr marL="74295" marR="74295" marT="37148" marB="37148"/>
                </a:tc>
                <a:extLst>
                  <a:ext uri="{0D108BD9-81ED-4DB2-BD59-A6C34878D82A}">
                    <a16:rowId xmlns:a16="http://schemas.microsoft.com/office/drawing/2014/main" val="10004"/>
                  </a:ext>
                </a:extLst>
              </a:tr>
              <a:tr h="432466">
                <a:tc>
                  <a:txBody>
                    <a:bodyPr/>
                    <a:lstStyle/>
                    <a:p>
                      <a:r>
                        <a:rPr lang="en-US" sz="1200" dirty="0"/>
                        <a:t>5</a:t>
                      </a:r>
                    </a:p>
                  </a:txBody>
                  <a:tcPr marL="74295" marR="74295" marT="37148" marB="37148"/>
                </a:tc>
                <a:tc>
                  <a:txBody>
                    <a:bodyPr/>
                    <a:lstStyle/>
                    <a:p>
                      <a:r>
                        <a:rPr lang="en-GB" sz="1000" b="1" dirty="0"/>
                        <a:t>civil engineer</a:t>
                      </a:r>
                    </a:p>
                  </a:txBody>
                  <a:tcPr marL="74295" marR="74295" marT="37148" marB="37148"/>
                </a:tc>
                <a:tc>
                  <a:txBody>
                    <a:bodyPr/>
                    <a:lstStyle/>
                    <a:p>
                      <a:pPr algn="l">
                        <a:buFont typeface="+mj-lt"/>
                        <a:buNone/>
                      </a:pPr>
                      <a:r>
                        <a:rPr lang="en-GB" sz="800" b="0" i="0" dirty="0">
                          <a:solidFill>
                            <a:srgbClr val="202124"/>
                          </a:solidFill>
                          <a:effectLst/>
                          <a:latin typeface="+mn-lt"/>
                        </a:rPr>
                        <a:t>an engineer who designs and maintains roads, train lines,  bridges, and similar structures.</a:t>
                      </a:r>
                      <a:endParaRPr lang="en-GB" sz="800" dirty="0">
                        <a:latin typeface="+mn-lt"/>
                      </a:endParaRPr>
                    </a:p>
                  </a:txBody>
                  <a:tcPr marL="74295" marR="74295" marT="37148" marB="37148"/>
                </a:tc>
                <a:extLst>
                  <a:ext uri="{0D108BD9-81ED-4DB2-BD59-A6C34878D82A}">
                    <a16:rowId xmlns:a16="http://schemas.microsoft.com/office/drawing/2014/main" val="10005"/>
                  </a:ext>
                </a:extLst>
              </a:tr>
              <a:tr h="564379">
                <a:tc>
                  <a:txBody>
                    <a:bodyPr/>
                    <a:lstStyle/>
                    <a:p>
                      <a:r>
                        <a:rPr lang="en-US" sz="1200" dirty="0"/>
                        <a:t>6</a:t>
                      </a:r>
                    </a:p>
                  </a:txBody>
                  <a:tcPr marL="74295" marR="74295" marT="37148" marB="37148"/>
                </a:tc>
                <a:tc>
                  <a:txBody>
                    <a:bodyPr/>
                    <a:lstStyle/>
                    <a:p>
                      <a:r>
                        <a:rPr lang="en-GB" sz="1000" b="1" dirty="0"/>
                        <a:t>Industrial revolution</a:t>
                      </a:r>
                    </a:p>
                  </a:txBody>
                  <a:tcPr marL="74295" marR="74295" marT="37148" marB="37148"/>
                </a:tc>
                <a:tc>
                  <a:txBody>
                    <a:bodyPr/>
                    <a:lstStyle/>
                    <a:p>
                      <a:r>
                        <a:rPr lang="en-GB" sz="800" dirty="0">
                          <a:latin typeface="+mn-lt"/>
                        </a:rPr>
                        <a:t>Economic and social changes caused by the change from handmade items to mechanical production in large factories. </a:t>
                      </a:r>
                    </a:p>
                  </a:txBody>
                  <a:tcPr marL="74295" marR="74295" marT="37148" marB="37148"/>
                </a:tc>
                <a:extLst>
                  <a:ext uri="{0D108BD9-81ED-4DB2-BD59-A6C34878D82A}">
                    <a16:rowId xmlns:a16="http://schemas.microsoft.com/office/drawing/2014/main" val="2332263478"/>
                  </a:ext>
                </a:extLst>
              </a:tr>
              <a:tr h="312649">
                <a:tc>
                  <a:txBody>
                    <a:bodyPr/>
                    <a:lstStyle/>
                    <a:p>
                      <a:r>
                        <a:rPr lang="en-US" sz="1200" dirty="0"/>
                        <a:t>7</a:t>
                      </a:r>
                    </a:p>
                  </a:txBody>
                  <a:tcPr marL="74295" marR="74295" marT="37148" marB="37148"/>
                </a:tc>
                <a:tc>
                  <a:txBody>
                    <a:bodyPr/>
                    <a:lstStyle/>
                    <a:p>
                      <a:r>
                        <a:rPr lang="en-GB" sz="1000" b="1" dirty="0"/>
                        <a:t>construct</a:t>
                      </a:r>
                    </a:p>
                  </a:txBody>
                  <a:tcPr marL="74295" marR="74295" marT="37148" marB="37148"/>
                </a:tc>
                <a:tc>
                  <a:txBody>
                    <a:bodyPr/>
                    <a:lstStyle/>
                    <a:p>
                      <a:r>
                        <a:rPr lang="en-GB" sz="800" dirty="0">
                          <a:latin typeface="+mn-lt"/>
                        </a:rPr>
                        <a:t>To build something from basic material parts.</a:t>
                      </a:r>
                    </a:p>
                  </a:txBody>
                  <a:tcPr marL="74295" marR="74295" marT="37148" marB="37148"/>
                </a:tc>
                <a:extLst>
                  <a:ext uri="{0D108BD9-81ED-4DB2-BD59-A6C34878D82A}">
                    <a16:rowId xmlns:a16="http://schemas.microsoft.com/office/drawing/2014/main" val="1068278743"/>
                  </a:ext>
                </a:extLst>
              </a:tr>
              <a:tr h="552283">
                <a:tc>
                  <a:txBody>
                    <a:bodyPr/>
                    <a:lstStyle/>
                    <a:p>
                      <a:r>
                        <a:rPr lang="en-US" sz="1200" dirty="0"/>
                        <a:t>8</a:t>
                      </a:r>
                    </a:p>
                  </a:txBody>
                  <a:tcPr marL="74295" marR="74295" marT="37148" marB="37148"/>
                </a:tc>
                <a:tc>
                  <a:txBody>
                    <a:bodyPr/>
                    <a:lstStyle/>
                    <a:p>
                      <a:r>
                        <a:rPr lang="en-GB" sz="1000" b="1" dirty="0"/>
                        <a:t>historical source</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latin typeface="+mn-lt"/>
                        </a:rPr>
                        <a:t>Something  that provides information about the past such as paintings, manuscripts, or artefacts.</a:t>
                      </a:r>
                    </a:p>
                  </a:txBody>
                  <a:tcPr marL="74295" marR="74295" marT="37148" marB="37148"/>
                </a:tc>
                <a:extLst>
                  <a:ext uri="{0D108BD9-81ED-4DB2-BD59-A6C34878D82A}">
                    <a16:rowId xmlns:a16="http://schemas.microsoft.com/office/drawing/2014/main" val="1649023274"/>
                  </a:ext>
                </a:extLst>
              </a:tr>
              <a:tr h="512626">
                <a:tc>
                  <a:txBody>
                    <a:bodyPr/>
                    <a:lstStyle/>
                    <a:p>
                      <a:r>
                        <a:rPr lang="en-US" sz="1200" dirty="0"/>
                        <a:t>9</a:t>
                      </a:r>
                    </a:p>
                  </a:txBody>
                  <a:tcPr marL="74295" marR="74295" marT="37148" marB="37148"/>
                </a:tc>
                <a:tc>
                  <a:txBody>
                    <a:bodyPr/>
                    <a:lstStyle/>
                    <a:p>
                      <a:r>
                        <a:rPr lang="en-GB" sz="1000" b="1" dirty="0"/>
                        <a:t>primary sources</a:t>
                      </a:r>
                    </a:p>
                  </a:txBody>
                  <a:tcPr marL="74295" marR="74295" marT="37148" marB="37148"/>
                </a:tc>
                <a:tc>
                  <a:txBody>
                    <a:bodyPr/>
                    <a:lstStyle/>
                    <a:p>
                      <a:r>
                        <a:rPr lang="en-GB" sz="800" b="0" i="0" dirty="0">
                          <a:solidFill>
                            <a:srgbClr val="202124"/>
                          </a:solidFill>
                          <a:effectLst/>
                          <a:latin typeface="+mn-lt"/>
                        </a:rPr>
                        <a:t>Primary sources can be described as those sources that are closest to the origin of the information.</a:t>
                      </a:r>
                      <a:endParaRPr lang="en-GB" sz="800" b="0" dirty="0">
                        <a:latin typeface="+mn-lt"/>
                      </a:endParaRPr>
                    </a:p>
                  </a:txBody>
                  <a:tcPr marL="74295" marR="74295" marT="37148" marB="37148"/>
                </a:tc>
                <a:extLst>
                  <a:ext uri="{0D108BD9-81ED-4DB2-BD59-A6C34878D82A}">
                    <a16:rowId xmlns:a16="http://schemas.microsoft.com/office/drawing/2014/main" val="1046617851"/>
                  </a:ext>
                </a:extLst>
              </a:tr>
              <a:tr h="512626">
                <a:tc>
                  <a:txBody>
                    <a:bodyPr/>
                    <a:lstStyle/>
                    <a:p>
                      <a:r>
                        <a:rPr lang="en-US" sz="800" dirty="0"/>
                        <a:t>10</a:t>
                      </a:r>
                    </a:p>
                  </a:txBody>
                  <a:tcPr marL="74295" marR="74295" marT="37148" marB="37148"/>
                </a:tc>
                <a:tc>
                  <a:txBody>
                    <a:bodyPr/>
                    <a:lstStyle/>
                    <a:p>
                      <a:r>
                        <a:rPr lang="en-GB" sz="1000" b="1" dirty="0"/>
                        <a:t>secondary Sources</a:t>
                      </a:r>
                    </a:p>
                  </a:txBody>
                  <a:tcPr marL="74295" marR="74295" marT="37148" marB="37148"/>
                </a:tc>
                <a:tc>
                  <a:txBody>
                    <a:bodyPr/>
                    <a:lstStyle/>
                    <a:p>
                      <a:r>
                        <a:rPr lang="en-GB" sz="800" b="0" i="0" kern="1200" dirty="0">
                          <a:solidFill>
                            <a:schemeClr val="dk1"/>
                          </a:solidFill>
                          <a:effectLst/>
                          <a:latin typeface="+mn-lt"/>
                          <a:ea typeface="+mn-ea"/>
                          <a:cs typeface="+mn-cs"/>
                        </a:rPr>
                        <a:t>Secondary sources often interpret or make more concise information from  primary sources. Examples include textbooks, articles, and reference books.</a:t>
                      </a:r>
                      <a:endParaRPr lang="en-GB" sz="800" b="0" dirty="0">
                        <a:latin typeface="+mn-lt"/>
                      </a:endParaRPr>
                    </a:p>
                  </a:txBody>
                  <a:tcPr marL="74295" marR="74295" marT="37148" marB="37148"/>
                </a:tc>
                <a:extLst>
                  <a:ext uri="{0D108BD9-81ED-4DB2-BD59-A6C34878D82A}">
                    <a16:rowId xmlns:a16="http://schemas.microsoft.com/office/drawing/2014/main" val="3780172999"/>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7" name="Table 6">
            <a:extLst>
              <a:ext uri="{FF2B5EF4-FFF2-40B4-BE49-F238E27FC236}">
                <a16:creationId xmlns:a16="http://schemas.microsoft.com/office/drawing/2014/main" id="{127EED2C-40DA-6F4E-8561-BCF7EE4F12FE}"/>
              </a:ext>
            </a:extLst>
          </p:cNvPr>
          <p:cNvGraphicFramePr>
            <a:graphicFrameLocks noGrp="1"/>
          </p:cNvGraphicFramePr>
          <p:nvPr>
            <p:extLst>
              <p:ext uri="{D42A27DB-BD31-4B8C-83A1-F6EECF244321}">
                <p14:modId xmlns:p14="http://schemas.microsoft.com/office/powerpoint/2010/main" val="3370627718"/>
              </p:ext>
            </p:extLst>
          </p:nvPr>
        </p:nvGraphicFramePr>
        <p:xfrm>
          <a:off x="6387154" y="1398749"/>
          <a:ext cx="3357737" cy="4840098"/>
        </p:xfrm>
        <a:graphic>
          <a:graphicData uri="http://schemas.openxmlformats.org/drawingml/2006/table">
            <a:tbl>
              <a:tblPr firstRow="1" bandRow="1">
                <a:tableStyleId>{00A15C55-8517-42AA-B614-E9B94910E393}</a:tableStyleId>
              </a:tblPr>
              <a:tblGrid>
                <a:gridCol w="222652">
                  <a:extLst>
                    <a:ext uri="{9D8B030D-6E8A-4147-A177-3AD203B41FA5}">
                      <a16:colId xmlns:a16="http://schemas.microsoft.com/office/drawing/2014/main" val="2316687726"/>
                    </a:ext>
                  </a:extLst>
                </a:gridCol>
                <a:gridCol w="972517">
                  <a:extLst>
                    <a:ext uri="{9D8B030D-6E8A-4147-A177-3AD203B41FA5}">
                      <a16:colId xmlns:a16="http://schemas.microsoft.com/office/drawing/2014/main" val="2379496559"/>
                    </a:ext>
                  </a:extLst>
                </a:gridCol>
                <a:gridCol w="2162568">
                  <a:extLst>
                    <a:ext uri="{9D8B030D-6E8A-4147-A177-3AD203B41FA5}">
                      <a16:colId xmlns:a16="http://schemas.microsoft.com/office/drawing/2014/main" val="349645986"/>
                    </a:ext>
                  </a:extLst>
                </a:gridCol>
              </a:tblGrid>
              <a:tr h="348010">
                <a:tc gridSpan="3">
                  <a:txBody>
                    <a:bodyPr/>
                    <a:lstStyle/>
                    <a:p>
                      <a:pPr algn="ctr"/>
                      <a:r>
                        <a:rPr lang="en-GB" altLang="en-GB" sz="1800" dirty="0"/>
                        <a:t>Key People</a:t>
                      </a:r>
                    </a:p>
                  </a:txBody>
                  <a:tcPr marL="74295" marR="74295" marT="37148" marB="37148"/>
                </a:tc>
                <a:tc hMerge="1">
                  <a:txBody>
                    <a:bodyPr/>
                    <a:lstStyle/>
                    <a:p>
                      <a:endParaRPr lang="en-GB" altLang="en-GB" dirty="0"/>
                    </a:p>
                  </a:txBody>
                  <a:tcPr marL="74295" marR="74295" marT="37148" marB="37148"/>
                </a:tc>
                <a:tc hMerge="1">
                  <a:txBody>
                    <a:bodyPr/>
                    <a:lstStyle/>
                    <a:p>
                      <a:endParaRPr lang="en-US"/>
                    </a:p>
                  </a:txBody>
                  <a:tcPr/>
                </a:tc>
                <a:extLst>
                  <a:ext uri="{0D108BD9-81ED-4DB2-BD59-A6C34878D82A}">
                    <a16:rowId xmlns:a16="http://schemas.microsoft.com/office/drawing/2014/main" val="1550516657"/>
                  </a:ext>
                </a:extLst>
              </a:tr>
              <a:tr h="740905">
                <a:tc>
                  <a:txBody>
                    <a:bodyPr/>
                    <a:lstStyle/>
                    <a:p>
                      <a:r>
                        <a:rPr lang="en-GB" altLang="en-GB" sz="1100" dirty="0"/>
                        <a:t>1</a:t>
                      </a:r>
                      <a:endParaRPr lang="en-GB" altLang="en-GB" sz="1100" b="0" dirty="0"/>
                    </a:p>
                  </a:txBody>
                  <a:tcPr marL="74295" marR="74295" marT="37148" marB="37148"/>
                </a:tc>
                <a:tc>
                  <a:txBody>
                    <a:bodyPr/>
                    <a:lstStyle/>
                    <a:p>
                      <a:r>
                        <a:rPr lang="en-GB" sz="1200" b="1" dirty="0"/>
                        <a:t>Sir Francis Drake</a:t>
                      </a:r>
                    </a:p>
                    <a:p>
                      <a:r>
                        <a:rPr lang="en-GB" sz="1200" b="1" dirty="0"/>
                        <a:t>1540 - 1596</a:t>
                      </a: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dirty="0">
                          <a:solidFill>
                            <a:srgbClr val="1A1A1A"/>
                          </a:solidFill>
                          <a:effectLst/>
                          <a:latin typeface="+mn-lt"/>
                          <a:cs typeface="Calibri" panose="020F0502020204030204" pitchFamily="34" charset="0"/>
                        </a:rPr>
                        <a:t>English admiral who circumnavigated the globe (1577–80) and was the most renowned seaman of the Elizabethan Age.</a:t>
                      </a:r>
                      <a:endParaRPr lang="en-GB" sz="1000" dirty="0">
                        <a:latin typeface="+mn-lt"/>
                        <a:cs typeface="Calibri" panose="020F0502020204030204" pitchFamily="34" charset="0"/>
                      </a:endParaRPr>
                    </a:p>
                  </a:txBody>
                  <a:tcPr marL="68580" marR="68580" marT="0" marB="0"/>
                </a:tc>
                <a:extLst>
                  <a:ext uri="{0D108BD9-81ED-4DB2-BD59-A6C34878D82A}">
                    <a16:rowId xmlns:a16="http://schemas.microsoft.com/office/drawing/2014/main" val="2963941051"/>
                  </a:ext>
                </a:extLst>
              </a:tr>
              <a:tr h="912811">
                <a:tc>
                  <a:txBody>
                    <a:bodyPr/>
                    <a:lstStyle/>
                    <a:p>
                      <a:r>
                        <a:rPr lang="en-GB" altLang="en-GB" sz="1100" dirty="0"/>
                        <a:t>2</a:t>
                      </a:r>
                      <a:endParaRPr lang="en-GB" altLang="en-GB" sz="1100" b="0" dirty="0"/>
                    </a:p>
                  </a:txBody>
                  <a:tcPr marL="74295" marR="74295" marT="37148" marB="37148"/>
                </a:tc>
                <a:tc>
                  <a:txBody>
                    <a:bodyPr/>
                    <a:lstStyle/>
                    <a:p>
                      <a:r>
                        <a:rPr lang="en-GB" sz="1200" b="1" dirty="0"/>
                        <a:t>Mary Seacole</a:t>
                      </a:r>
                    </a:p>
                    <a:p>
                      <a:r>
                        <a:rPr lang="en-GB" sz="1200" b="1" dirty="0"/>
                        <a:t>1805 - 1881</a:t>
                      </a: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dirty="0">
                          <a:solidFill>
                            <a:srgbClr val="2B3341"/>
                          </a:solidFill>
                          <a:effectLst/>
                          <a:latin typeface="+mn-lt"/>
                        </a:rPr>
                        <a:t>Mary Seacole was a nurse, a traveller, a businesswoman and a writer from Jamaica, a British colony at the time. She</a:t>
                      </a:r>
                      <a:r>
                        <a:rPr lang="en-GB" sz="1000" b="0" i="0" dirty="0">
                          <a:solidFill>
                            <a:srgbClr val="4A4A4A"/>
                          </a:solidFill>
                          <a:effectLst/>
                          <a:latin typeface="+mn-lt"/>
                        </a:rPr>
                        <a:t> worked helping the sick and wounded soldiers during the Crimean War.</a:t>
                      </a:r>
                      <a:endParaRPr lang="en-GB" sz="1000" dirty="0">
                        <a:latin typeface="+mn-lt"/>
                      </a:endParaRPr>
                    </a:p>
                  </a:txBody>
                  <a:tcPr marL="68580" marR="68580" marT="0" marB="0"/>
                </a:tc>
                <a:extLst>
                  <a:ext uri="{0D108BD9-81ED-4DB2-BD59-A6C34878D82A}">
                    <a16:rowId xmlns:a16="http://schemas.microsoft.com/office/drawing/2014/main" val="2929339964"/>
                  </a:ext>
                </a:extLst>
              </a:tr>
              <a:tr h="904057">
                <a:tc>
                  <a:txBody>
                    <a:bodyPr/>
                    <a:lstStyle/>
                    <a:p>
                      <a:r>
                        <a:rPr lang="en-GB" altLang="en-GB" sz="1100" dirty="0"/>
                        <a:t>3</a:t>
                      </a:r>
                      <a:endParaRPr lang="en-GB" altLang="en-GB" sz="1100" b="0" dirty="0"/>
                    </a:p>
                  </a:txBody>
                  <a:tcPr marL="74295" marR="74295" marT="37148" marB="37148"/>
                </a:tc>
                <a:tc>
                  <a:txBody>
                    <a:bodyPr/>
                    <a:lstStyle/>
                    <a:p>
                      <a:r>
                        <a:rPr lang="en-GB" sz="1200" b="1" dirty="0"/>
                        <a:t>Isambard Kingdom Brunel 1806 - 1859</a:t>
                      </a: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rPr>
                        <a:t>A British civil engineer considered one of the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rPr>
                        <a:t>greatest figures in engineering history. He created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rPr>
                        <a:t>ground-breaking designs and ingenious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mn-lt"/>
                        </a:rPr>
                        <a:t>constructions</a:t>
                      </a:r>
                    </a:p>
                  </a:txBody>
                  <a:tcPr marL="68580" marR="68580" marT="0" marB="0"/>
                </a:tc>
                <a:extLst>
                  <a:ext uri="{0D108BD9-81ED-4DB2-BD59-A6C34878D82A}">
                    <a16:rowId xmlns:a16="http://schemas.microsoft.com/office/drawing/2014/main" val="2127594675"/>
                  </a:ext>
                </a:extLst>
              </a:tr>
              <a:tr h="720704">
                <a:tc>
                  <a:txBody>
                    <a:bodyPr/>
                    <a:lstStyle/>
                    <a:p>
                      <a:r>
                        <a:rPr lang="en-GB" altLang="en-GB" sz="1100" dirty="0"/>
                        <a:t>4</a:t>
                      </a:r>
                      <a:endParaRPr lang="en-GB" altLang="en-GB" sz="1100" b="0" dirty="0"/>
                    </a:p>
                  </a:txBody>
                  <a:tcPr marL="74295" marR="74295" marT="37148" marB="37148"/>
                </a:tc>
                <a:tc>
                  <a:txBody>
                    <a:bodyPr/>
                    <a:lstStyle/>
                    <a:p>
                      <a:r>
                        <a:rPr lang="en-GB" sz="1200" b="1" dirty="0"/>
                        <a:t>Alexander Fleming</a:t>
                      </a:r>
                    </a:p>
                    <a:p>
                      <a:r>
                        <a:rPr lang="en-GB" sz="1200" b="1" dirty="0"/>
                        <a:t>1881 - 1955</a:t>
                      </a:r>
                    </a:p>
                  </a:txBody>
                  <a:tcPr marL="68580" marR="68580" marT="0" marB="0"/>
                </a:tc>
                <a:tc>
                  <a:txBody>
                    <a:bodyPr/>
                    <a:lstStyle/>
                    <a:p>
                      <a:r>
                        <a:rPr lang="en-GB" sz="1000" b="0" i="0" dirty="0">
                          <a:solidFill>
                            <a:srgbClr val="000000"/>
                          </a:solidFill>
                          <a:effectLst/>
                          <a:latin typeface="+mn-lt"/>
                        </a:rPr>
                        <a:t>Alexander Fleming was a Scottish doctor-scientist who was recognised for discovering penicillin, the first antibiotic. The simple discovery and use of the antibiotic has saved millions of lives.</a:t>
                      </a:r>
                      <a:endParaRPr lang="en-GB" sz="1000" dirty="0">
                        <a:latin typeface="+mn-lt"/>
                      </a:endParaRPr>
                    </a:p>
                  </a:txBody>
                  <a:tcPr marL="68580" marR="68580" marT="0" marB="0"/>
                </a:tc>
                <a:extLst>
                  <a:ext uri="{0D108BD9-81ED-4DB2-BD59-A6C34878D82A}">
                    <a16:rowId xmlns:a16="http://schemas.microsoft.com/office/drawing/2014/main" val="630945595"/>
                  </a:ext>
                </a:extLst>
              </a:tr>
              <a:tr h="1007377">
                <a:tc>
                  <a:txBody>
                    <a:bodyPr/>
                    <a:lstStyle/>
                    <a:p>
                      <a:r>
                        <a:rPr lang="en-GB" altLang="en-GB" sz="1100" dirty="0"/>
                        <a:t>5</a:t>
                      </a:r>
                      <a:endParaRPr lang="en-GB" altLang="en-GB" sz="1100" b="0" dirty="0"/>
                    </a:p>
                  </a:txBody>
                  <a:tcPr marL="74295" marR="74295" marT="37148" marB="37148"/>
                </a:tc>
                <a:tc>
                  <a:txBody>
                    <a:bodyPr/>
                    <a:lstStyle/>
                    <a:p>
                      <a:r>
                        <a:rPr lang="en-GB" sz="1200" b="1" dirty="0"/>
                        <a:t>Sir Francis Chichester</a:t>
                      </a:r>
                    </a:p>
                    <a:p>
                      <a:r>
                        <a:rPr lang="en-GB" sz="1200" b="1" dirty="0"/>
                        <a:t>1901 - 1972</a:t>
                      </a:r>
                    </a:p>
                  </a:txBody>
                  <a:tcPr marL="68580" marR="68580" marT="0" marB="0"/>
                </a:tc>
                <a:tc>
                  <a:txBody>
                    <a:bodyPr/>
                    <a:lstStyle/>
                    <a:p>
                      <a:r>
                        <a:rPr lang="en-GB" sz="1000" b="0" i="0" dirty="0">
                          <a:solidFill>
                            <a:srgbClr val="202124"/>
                          </a:solidFill>
                          <a:effectLst/>
                          <a:latin typeface="+mn-lt"/>
                        </a:rPr>
                        <a:t>Sir Francis Chichester was a British sailor who was the first person to single-handedly sail around the world making only one stop. He was a pilot during WW” and invented ways to fly using  navigation tools not maps.</a:t>
                      </a:r>
                      <a:endParaRPr lang="en-GB" sz="1000" b="0" dirty="0">
                        <a:latin typeface="+mn-lt"/>
                      </a:endParaRPr>
                    </a:p>
                  </a:txBody>
                  <a:tcPr marL="68580" marR="68580" marT="0" marB="0"/>
                </a:tc>
                <a:extLst>
                  <a:ext uri="{0D108BD9-81ED-4DB2-BD59-A6C34878D82A}">
                    <a16:rowId xmlns:a16="http://schemas.microsoft.com/office/drawing/2014/main" val="245600744"/>
                  </a:ext>
                </a:extLst>
              </a:tr>
            </a:tbl>
          </a:graphicData>
        </a:graphic>
      </p:graphicFrame>
      <p:sp>
        <p:nvSpPr>
          <p:cNvPr id="9" name="TextBox 8">
            <a:extLst>
              <a:ext uri="{FF2B5EF4-FFF2-40B4-BE49-F238E27FC236}">
                <a16:creationId xmlns:a16="http://schemas.microsoft.com/office/drawing/2014/main" id="{0DE76ACC-1B89-4F73-914D-965753E5CDC8}"/>
              </a:ext>
            </a:extLst>
          </p:cNvPr>
          <p:cNvSpPr txBox="1"/>
          <p:nvPr/>
        </p:nvSpPr>
        <p:spPr>
          <a:xfrm>
            <a:off x="2872672" y="3149106"/>
            <a:ext cx="3347374" cy="369332"/>
          </a:xfrm>
          <a:prstGeom prst="rect">
            <a:avLst/>
          </a:prstGeom>
          <a:solidFill>
            <a:srgbClr val="92D050"/>
          </a:solidFill>
          <a:ln>
            <a:solidFill>
              <a:schemeClr val="accent6">
                <a:lumMod val="20000"/>
                <a:lumOff val="80000"/>
              </a:schemeClr>
            </a:solidFill>
          </a:ln>
        </p:spPr>
        <p:txBody>
          <a:bodyPr wrap="square" rtlCol="0">
            <a:spAutoFit/>
          </a:bodyPr>
          <a:lstStyle/>
          <a:p>
            <a:pPr algn="ctr"/>
            <a:r>
              <a:rPr lang="en-GB" b="1" dirty="0">
                <a:solidFill>
                  <a:schemeClr val="bg1"/>
                </a:solidFill>
              </a:rPr>
              <a:t>Other Sources of Information.</a:t>
            </a:r>
            <a:endParaRPr lang="en-GB" dirty="0">
              <a:solidFill>
                <a:schemeClr val="bg1"/>
              </a:solidFill>
            </a:endParaRPr>
          </a:p>
        </p:txBody>
      </p:sp>
      <p:sp>
        <p:nvSpPr>
          <p:cNvPr id="10" name="TextBox 9">
            <a:extLst>
              <a:ext uri="{FF2B5EF4-FFF2-40B4-BE49-F238E27FC236}">
                <a16:creationId xmlns:a16="http://schemas.microsoft.com/office/drawing/2014/main" id="{BD8ADE19-7406-47BB-B111-2331AE809B90}"/>
              </a:ext>
            </a:extLst>
          </p:cNvPr>
          <p:cNvSpPr txBox="1"/>
          <p:nvPr/>
        </p:nvSpPr>
        <p:spPr>
          <a:xfrm>
            <a:off x="2872672" y="3586415"/>
            <a:ext cx="3347375" cy="3046988"/>
          </a:xfrm>
          <a:prstGeom prst="rect">
            <a:avLst/>
          </a:prstGeom>
          <a:solidFill>
            <a:srgbClr val="92D050"/>
          </a:solidFill>
        </p:spPr>
        <p:txBody>
          <a:bodyPr wrap="square" rtlCol="0">
            <a:spAutoFit/>
          </a:bodyPr>
          <a:lstStyle/>
          <a:p>
            <a:r>
              <a:rPr lang="en-GB" sz="1400" b="1" u="sng" dirty="0">
                <a:hlinkClick r:id="rId3">
                  <a:extLst>
                    <a:ext uri="{A12FA001-AC4F-418D-AE19-62706E023703}">
                      <ahyp:hlinkClr xmlns:ahyp="http://schemas.microsoft.com/office/drawing/2018/hyperlinkcolor" val="tx"/>
                    </a:ext>
                  </a:extLst>
                </a:hlinkClick>
              </a:rPr>
              <a:t>Websites</a:t>
            </a:r>
          </a:p>
          <a:p>
            <a:pPr marL="285750" indent="-285750">
              <a:buFont typeface="Wingdings" panose="05000000000000000000" pitchFamily="2" charset="2"/>
              <a:buChar char="§"/>
            </a:pPr>
            <a:r>
              <a:rPr lang="en-GB" sz="1000" dirty="0">
                <a:solidFill>
                  <a:schemeClr val="accent1"/>
                </a:solidFill>
                <a:hlinkClick r:id="rId4"/>
              </a:rPr>
              <a:t>https://www.bbc.co.uk/bitesize/clips/zhwqxnb</a:t>
            </a:r>
            <a:r>
              <a:rPr lang="en-GB" sz="1000" dirty="0">
                <a:solidFill>
                  <a:schemeClr val="accent1"/>
                </a:solidFill>
              </a:rPr>
              <a:t> - scientific inventions in the Victorian era.</a:t>
            </a:r>
          </a:p>
          <a:p>
            <a:pPr marL="285750" indent="-285750">
              <a:buFont typeface="Wingdings" panose="05000000000000000000" pitchFamily="2" charset="2"/>
              <a:buChar char="§"/>
            </a:pPr>
            <a:r>
              <a:rPr lang="en-GB" sz="1000" dirty="0">
                <a:solidFill>
                  <a:schemeClr val="accent1"/>
                </a:solidFill>
                <a:hlinkClick r:id="rId5"/>
              </a:rPr>
              <a:t>https://www.bbc.co.uk/bitesize/topics/zd8fv9q</a:t>
            </a:r>
            <a:r>
              <a:rPr lang="en-GB" sz="1000" dirty="0">
                <a:solidFill>
                  <a:schemeClr val="accent1"/>
                </a:solidFill>
              </a:rPr>
              <a:t> - British significant people.</a:t>
            </a:r>
          </a:p>
          <a:p>
            <a:pPr marL="285750" indent="-285750">
              <a:buFont typeface="Wingdings" panose="05000000000000000000" pitchFamily="2" charset="2"/>
              <a:buChar char="§"/>
            </a:pPr>
            <a:r>
              <a:rPr lang="en-GB" sz="1000" dirty="0">
                <a:solidFill>
                  <a:schemeClr val="accent1"/>
                </a:solidFill>
              </a:rPr>
              <a:t>https://www.natgeokids.com/uk/?s=history&amp;post_type</a:t>
            </a:r>
          </a:p>
          <a:p>
            <a:endParaRPr lang="en-GB" sz="1400" b="1" u="sng" dirty="0"/>
          </a:p>
          <a:p>
            <a:r>
              <a:rPr lang="en-GB" sz="1400" b="1" u="sng" dirty="0"/>
              <a:t>Brilliant Books: </a:t>
            </a:r>
            <a:endParaRPr lang="en-GB" sz="1000" dirty="0"/>
          </a:p>
          <a:p>
            <a:r>
              <a:rPr lang="en-GB" sz="1000" dirty="0"/>
              <a:t>Here are some reading books that you might find interesting:</a:t>
            </a:r>
          </a:p>
          <a:p>
            <a:pPr marL="171450" indent="-171450" algn="l">
              <a:buFont typeface="Arial" panose="020B0604020202020204" pitchFamily="34" charset="0"/>
              <a:buChar char="•"/>
            </a:pPr>
            <a:r>
              <a:rPr lang="en-GB" sz="1000" b="0" i="0" u="none" strike="noStrike" dirty="0">
                <a:solidFill>
                  <a:srgbClr val="FF0000"/>
                </a:solidFill>
                <a:effectLst/>
              </a:rPr>
              <a:t>A Mindboggling History of Scientists and Inventors by </a:t>
            </a:r>
            <a:r>
              <a:rPr lang="en-GB" sz="1000" b="0" i="0" u="none" strike="noStrike" dirty="0" err="1">
                <a:solidFill>
                  <a:srgbClr val="FF0000"/>
                </a:solidFill>
                <a:effectLst/>
              </a:rPr>
              <a:t>Izzi</a:t>
            </a:r>
            <a:r>
              <a:rPr lang="en-GB" sz="1000" b="0" i="0" u="none" strike="noStrike" dirty="0">
                <a:solidFill>
                  <a:srgbClr val="FF0000"/>
                </a:solidFill>
                <a:effectLst/>
              </a:rPr>
              <a:t> Howell</a:t>
            </a:r>
          </a:p>
          <a:p>
            <a:pPr marL="171450" indent="-171450" algn="l">
              <a:buFont typeface="Arial" panose="020B0604020202020204" pitchFamily="34" charset="0"/>
              <a:buChar char="•"/>
            </a:pPr>
            <a:r>
              <a:rPr lang="en-GB" sz="1000" b="0" i="0" u="none" strike="noStrike" dirty="0">
                <a:solidFill>
                  <a:srgbClr val="FF0000"/>
                </a:solidFill>
                <a:effectLst/>
              </a:rPr>
              <a:t>The Story of Sir Francis Drake (Historical Stories) by Rob Childs </a:t>
            </a:r>
          </a:p>
          <a:p>
            <a:pPr marL="171450" indent="-171450" algn="l">
              <a:buFont typeface="Arial" panose="020B0604020202020204" pitchFamily="34" charset="0"/>
              <a:buChar char="•"/>
            </a:pPr>
            <a:r>
              <a:rPr lang="en-GB" sz="1000" dirty="0">
                <a:solidFill>
                  <a:srgbClr val="FF0000"/>
                </a:solidFill>
              </a:rPr>
              <a:t>Great Adventurers by Alistair Humphries</a:t>
            </a:r>
          </a:p>
          <a:p>
            <a:pPr marL="171450" indent="-171450">
              <a:buFont typeface="Arial" panose="020B0604020202020204" pitchFamily="34" charset="0"/>
              <a:buChar char="•"/>
            </a:pPr>
            <a:r>
              <a:rPr lang="en-GB" sz="1000" i="0" dirty="0">
                <a:solidFill>
                  <a:srgbClr val="FF0000"/>
                </a:solidFill>
                <a:effectLst/>
              </a:rPr>
              <a:t>Everest: The Remarkable Story of Edmund Hillary and </a:t>
            </a:r>
            <a:r>
              <a:rPr lang="en-GB" sz="1000" i="0" dirty="0" err="1">
                <a:solidFill>
                  <a:srgbClr val="FF0000"/>
                </a:solidFill>
                <a:effectLst/>
              </a:rPr>
              <a:t>Tenzing</a:t>
            </a:r>
            <a:r>
              <a:rPr lang="en-GB" sz="1000" i="0" dirty="0">
                <a:solidFill>
                  <a:srgbClr val="FF0000"/>
                </a:solidFill>
                <a:effectLst/>
              </a:rPr>
              <a:t> Norgay by Alexandra Stewart.</a:t>
            </a:r>
          </a:p>
          <a:p>
            <a:pPr marL="171450" indent="-171450">
              <a:buFont typeface="Arial" panose="020B0604020202020204" pitchFamily="34" charset="0"/>
              <a:buChar char="•"/>
            </a:pPr>
            <a:r>
              <a:rPr lang="en-GB" sz="1000" dirty="0">
                <a:solidFill>
                  <a:srgbClr val="FF0000"/>
                </a:solidFill>
              </a:rPr>
              <a:t>Incredible stories of the world’s most ingenious inventors by Robert Winston.</a:t>
            </a:r>
          </a:p>
        </p:txBody>
      </p:sp>
      <p:sp>
        <p:nvSpPr>
          <p:cNvPr id="12" name="TextBox 11">
            <a:extLst>
              <a:ext uri="{FF2B5EF4-FFF2-40B4-BE49-F238E27FC236}">
                <a16:creationId xmlns:a16="http://schemas.microsoft.com/office/drawing/2014/main" id="{D1146DF9-379D-4619-A4F2-EA0272DF9DB7}"/>
              </a:ext>
            </a:extLst>
          </p:cNvPr>
          <p:cNvSpPr txBox="1"/>
          <p:nvPr/>
        </p:nvSpPr>
        <p:spPr>
          <a:xfrm>
            <a:off x="2918398" y="1347783"/>
            <a:ext cx="3301647" cy="369332"/>
          </a:xfrm>
          <a:prstGeom prst="rect">
            <a:avLst/>
          </a:prstGeom>
          <a:solidFill>
            <a:srgbClr val="CC0099"/>
          </a:solidFill>
        </p:spPr>
        <p:txBody>
          <a:bodyPr wrap="square" rtlCol="0">
            <a:spAutoFit/>
          </a:bodyPr>
          <a:lstStyle/>
          <a:p>
            <a:r>
              <a:rPr lang="en-GB" b="1" dirty="0">
                <a:solidFill>
                  <a:schemeClr val="bg1"/>
                </a:solidFill>
              </a:rPr>
              <a:t>What You Should Know Already</a:t>
            </a:r>
          </a:p>
        </p:txBody>
      </p:sp>
      <p:sp>
        <p:nvSpPr>
          <p:cNvPr id="13" name="TextBox 12">
            <a:extLst>
              <a:ext uri="{FF2B5EF4-FFF2-40B4-BE49-F238E27FC236}">
                <a16:creationId xmlns:a16="http://schemas.microsoft.com/office/drawing/2014/main" id="{ED8D5381-61A8-49E2-BB1A-84F08969C819}"/>
              </a:ext>
            </a:extLst>
          </p:cNvPr>
          <p:cNvSpPr txBox="1"/>
          <p:nvPr/>
        </p:nvSpPr>
        <p:spPr>
          <a:xfrm>
            <a:off x="2895535" y="1766320"/>
            <a:ext cx="3301647" cy="1323439"/>
          </a:xfrm>
          <a:prstGeom prst="rect">
            <a:avLst/>
          </a:prstGeom>
          <a:solidFill>
            <a:srgbClr val="FFCCFF"/>
          </a:solidFill>
        </p:spPr>
        <p:txBody>
          <a:bodyPr wrap="square" rtlCol="0">
            <a:spAutoFit/>
          </a:bodyPr>
          <a:lstStyle/>
          <a:p>
            <a:pPr marL="171450" indent="-171450">
              <a:buFont typeface="Wingdings" panose="05000000000000000000" pitchFamily="2" charset="2"/>
              <a:buChar char="§"/>
            </a:pPr>
            <a:r>
              <a:rPr lang="en-GB" sz="1000" dirty="0"/>
              <a:t>During the Tudor period  European explorers were travelling the world in tall sailing ships to discover new lands to claim for their country.</a:t>
            </a:r>
          </a:p>
          <a:p>
            <a:pPr marL="171450" indent="-171450">
              <a:buFont typeface="Wingdings" panose="05000000000000000000" pitchFamily="2" charset="2"/>
              <a:buChar char="§"/>
            </a:pPr>
            <a:r>
              <a:rPr lang="en-GB" sz="1000" dirty="0"/>
              <a:t>Christopher Columbus landed on the coast of South America in 1498 and claimed to be the first European to have discovered the new land. Others followed.</a:t>
            </a:r>
          </a:p>
          <a:p>
            <a:pPr marL="171450" indent="-171450">
              <a:buFont typeface="Wingdings" panose="05000000000000000000" pitchFamily="2" charset="2"/>
              <a:buChar char="§"/>
            </a:pPr>
            <a:r>
              <a:rPr lang="en-GB" sz="1000" dirty="0"/>
              <a:t>A source is something that provides information that we can use to tell us about the past.</a:t>
            </a:r>
          </a:p>
        </p:txBody>
      </p:sp>
      <p:grpSp>
        <p:nvGrpSpPr>
          <p:cNvPr id="80" name="Group 79">
            <a:extLst>
              <a:ext uri="{FF2B5EF4-FFF2-40B4-BE49-F238E27FC236}">
                <a16:creationId xmlns:a16="http://schemas.microsoft.com/office/drawing/2014/main" id="{0DFA8E7A-6794-48E1-92D1-58913B51EF5E}"/>
              </a:ext>
            </a:extLst>
          </p:cNvPr>
          <p:cNvGrpSpPr/>
          <p:nvPr/>
        </p:nvGrpSpPr>
        <p:grpSpPr>
          <a:xfrm>
            <a:off x="109378" y="335830"/>
            <a:ext cx="9647615" cy="1025534"/>
            <a:chOff x="109378" y="294688"/>
            <a:chExt cx="9647615" cy="1143794"/>
          </a:xfrm>
        </p:grpSpPr>
        <p:sp>
          <p:nvSpPr>
            <p:cNvPr id="81" name="Text Box 2">
              <a:extLst>
                <a:ext uri="{FF2B5EF4-FFF2-40B4-BE49-F238E27FC236}">
                  <a16:creationId xmlns:a16="http://schemas.microsoft.com/office/drawing/2014/main" id="{5DFFAA9C-0669-487C-A44D-8D2C129B318E}"/>
                </a:ext>
              </a:extLst>
            </p:cNvPr>
            <p:cNvSpPr txBox="1">
              <a:spLocks noChangeArrowheads="1"/>
            </p:cNvSpPr>
            <p:nvPr/>
          </p:nvSpPr>
          <p:spPr bwMode="auto">
            <a:xfrm>
              <a:off x="1320520" y="1021406"/>
              <a:ext cx="631001" cy="348343"/>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Ancient Egyptians</a:t>
              </a:r>
            </a:p>
          </p:txBody>
        </p:sp>
        <p:sp>
          <p:nvSpPr>
            <p:cNvPr id="82" name="Text Box 2">
              <a:extLst>
                <a:ext uri="{FF2B5EF4-FFF2-40B4-BE49-F238E27FC236}">
                  <a16:creationId xmlns:a16="http://schemas.microsoft.com/office/drawing/2014/main" id="{54170276-209E-4C3B-868D-9431546C2939}"/>
                </a:ext>
              </a:extLst>
            </p:cNvPr>
            <p:cNvSpPr txBox="1">
              <a:spLocks noChangeArrowheads="1"/>
            </p:cNvSpPr>
            <p:nvPr/>
          </p:nvSpPr>
          <p:spPr bwMode="auto">
            <a:xfrm>
              <a:off x="763670" y="1017854"/>
              <a:ext cx="492760" cy="3492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Bronze Age</a:t>
              </a:r>
            </a:p>
          </p:txBody>
        </p:sp>
        <p:sp>
          <p:nvSpPr>
            <p:cNvPr id="83" name="Text Box 2">
              <a:extLst>
                <a:ext uri="{FF2B5EF4-FFF2-40B4-BE49-F238E27FC236}">
                  <a16:creationId xmlns:a16="http://schemas.microsoft.com/office/drawing/2014/main" id="{532526A7-DFA4-4472-8843-CA293805A214}"/>
                </a:ext>
              </a:extLst>
            </p:cNvPr>
            <p:cNvSpPr txBox="1">
              <a:spLocks noChangeArrowheads="1"/>
            </p:cNvSpPr>
            <p:nvPr/>
          </p:nvSpPr>
          <p:spPr bwMode="auto">
            <a:xfrm>
              <a:off x="790636" y="367566"/>
              <a:ext cx="492760" cy="3492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3,300 BC</a:t>
              </a:r>
            </a:p>
          </p:txBody>
        </p:sp>
        <p:sp>
          <p:nvSpPr>
            <p:cNvPr id="84" name="Text Box 2">
              <a:extLst>
                <a:ext uri="{FF2B5EF4-FFF2-40B4-BE49-F238E27FC236}">
                  <a16:creationId xmlns:a16="http://schemas.microsoft.com/office/drawing/2014/main" id="{D663081A-54CB-4D90-9255-BEE30E64A9D1}"/>
                </a:ext>
              </a:extLst>
            </p:cNvPr>
            <p:cNvSpPr txBox="1">
              <a:spLocks noChangeArrowheads="1"/>
            </p:cNvSpPr>
            <p:nvPr/>
          </p:nvSpPr>
          <p:spPr bwMode="auto">
            <a:xfrm>
              <a:off x="1976322" y="412994"/>
              <a:ext cx="492760" cy="26383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800 BC</a:t>
              </a:r>
            </a:p>
          </p:txBody>
        </p:sp>
        <p:sp>
          <p:nvSpPr>
            <p:cNvPr id="85" name="Text Box 2">
              <a:extLst>
                <a:ext uri="{FF2B5EF4-FFF2-40B4-BE49-F238E27FC236}">
                  <a16:creationId xmlns:a16="http://schemas.microsoft.com/office/drawing/2014/main" id="{75AC5538-A31B-40A7-B3FB-EB583788F42A}"/>
                </a:ext>
              </a:extLst>
            </p:cNvPr>
            <p:cNvSpPr txBox="1">
              <a:spLocks noChangeArrowheads="1"/>
            </p:cNvSpPr>
            <p:nvPr/>
          </p:nvSpPr>
          <p:spPr bwMode="auto">
            <a:xfrm>
              <a:off x="2025204" y="1034824"/>
              <a:ext cx="457801" cy="349250"/>
            </a:xfrm>
            <a:prstGeom prst="rect">
              <a:avLst/>
            </a:prstGeom>
            <a:solidFill>
              <a:srgbClr val="FFFFFF"/>
            </a:solidFill>
            <a:ln w="12700">
              <a:solidFill>
                <a:schemeClr val="tx1"/>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Iron Age</a:t>
              </a:r>
            </a:p>
          </p:txBody>
        </p:sp>
        <p:grpSp>
          <p:nvGrpSpPr>
            <p:cNvPr id="86" name="Group 85">
              <a:extLst>
                <a:ext uri="{FF2B5EF4-FFF2-40B4-BE49-F238E27FC236}">
                  <a16:creationId xmlns:a16="http://schemas.microsoft.com/office/drawing/2014/main" id="{71EC2ED4-B798-4A2D-8AAF-1CBE82305857}"/>
                </a:ext>
              </a:extLst>
            </p:cNvPr>
            <p:cNvGrpSpPr/>
            <p:nvPr/>
          </p:nvGrpSpPr>
          <p:grpSpPr>
            <a:xfrm>
              <a:off x="109378" y="294688"/>
              <a:ext cx="9647615" cy="1143794"/>
              <a:chOff x="84911" y="190344"/>
              <a:chExt cx="9647615" cy="1143794"/>
            </a:xfrm>
          </p:grpSpPr>
          <p:cxnSp>
            <p:nvCxnSpPr>
              <p:cNvPr id="120" name="Straight Connector 119">
                <a:extLst>
                  <a:ext uri="{FF2B5EF4-FFF2-40B4-BE49-F238E27FC236}">
                    <a16:creationId xmlns:a16="http://schemas.microsoft.com/office/drawing/2014/main" id="{0DC37700-4E42-44CE-9038-D365F476877B}"/>
                  </a:ext>
                </a:extLst>
              </p:cNvPr>
              <p:cNvCxnSpPr>
                <a:cxnSpLocks/>
              </p:cNvCxnSpPr>
              <p:nvPr/>
            </p:nvCxnSpPr>
            <p:spPr>
              <a:xfrm>
                <a:off x="269966" y="818606"/>
                <a:ext cx="920496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15F50F75-ABB1-49C2-AC6A-A16FF41FCAA4}"/>
                  </a:ext>
                </a:extLst>
              </p:cNvPr>
              <p:cNvCxnSpPr/>
              <p:nvPr/>
            </p:nvCxnSpPr>
            <p:spPr>
              <a:xfrm>
                <a:off x="9474926" y="628805"/>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2" name="Rectangle 121">
                <a:extLst>
                  <a:ext uri="{FF2B5EF4-FFF2-40B4-BE49-F238E27FC236}">
                    <a16:creationId xmlns:a16="http://schemas.microsoft.com/office/drawing/2014/main" id="{25C46675-0C5F-40FA-BC5E-49C2329B6320}"/>
                  </a:ext>
                </a:extLst>
              </p:cNvPr>
              <p:cNvSpPr/>
              <p:nvPr/>
            </p:nvSpPr>
            <p:spPr>
              <a:xfrm>
                <a:off x="9231086" y="280462"/>
                <a:ext cx="413653" cy="348343"/>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rPr>
                  <a:t>Now</a:t>
                </a:r>
              </a:p>
            </p:txBody>
          </p:sp>
          <p:cxnSp>
            <p:nvCxnSpPr>
              <p:cNvPr id="123" name="Straight Connector 122">
                <a:extLst>
                  <a:ext uri="{FF2B5EF4-FFF2-40B4-BE49-F238E27FC236}">
                    <a16:creationId xmlns:a16="http://schemas.microsoft.com/office/drawing/2014/main" id="{EC79E09A-1871-4790-83FA-8221E920934B}"/>
                  </a:ext>
                </a:extLst>
              </p:cNvPr>
              <p:cNvCxnSpPr/>
              <p:nvPr/>
            </p:nvCxnSpPr>
            <p:spPr>
              <a:xfrm>
                <a:off x="269966" y="653143"/>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4" name="Rectangle 123">
                <a:extLst>
                  <a:ext uri="{FF2B5EF4-FFF2-40B4-BE49-F238E27FC236}">
                    <a16:creationId xmlns:a16="http://schemas.microsoft.com/office/drawing/2014/main" id="{B391D272-8FE0-4B72-B51C-6D1E821090A0}"/>
                  </a:ext>
                </a:extLst>
              </p:cNvPr>
              <p:cNvSpPr/>
              <p:nvPr/>
            </p:nvSpPr>
            <p:spPr>
              <a:xfrm>
                <a:off x="9133435" y="926062"/>
                <a:ext cx="599091" cy="348343"/>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rPr>
                  <a:t>Modern World</a:t>
                </a:r>
              </a:p>
            </p:txBody>
          </p:sp>
          <p:sp>
            <p:nvSpPr>
              <p:cNvPr id="125" name="Text Box 2">
                <a:extLst>
                  <a:ext uri="{FF2B5EF4-FFF2-40B4-BE49-F238E27FC236}">
                    <a16:creationId xmlns:a16="http://schemas.microsoft.com/office/drawing/2014/main" id="{BE804C57-E69F-4C67-A03B-C32A1ACA1D8A}"/>
                  </a:ext>
                </a:extLst>
              </p:cNvPr>
              <p:cNvSpPr txBox="1">
                <a:spLocks noChangeArrowheads="1"/>
              </p:cNvSpPr>
              <p:nvPr/>
            </p:nvSpPr>
            <p:spPr bwMode="auto">
              <a:xfrm>
                <a:off x="8616405" y="898127"/>
                <a:ext cx="481881" cy="365759"/>
              </a:xfrm>
              <a:prstGeom prst="rect">
                <a:avLst/>
              </a:prstGeom>
              <a:solidFill>
                <a:srgbClr val="FF0000"/>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Arial" panose="020B0604020202020204" pitchFamily="34" charset="0"/>
                    <a:ea typeface="Calibri" panose="020F0502020204030204" pitchFamily="34" charset="0"/>
                    <a:cs typeface="Times New Roman" panose="02020603050405020304" pitchFamily="18" charset="0"/>
                  </a:rPr>
                  <a:t>World War II</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6" name="Text Box 2">
                <a:extLst>
                  <a:ext uri="{FF2B5EF4-FFF2-40B4-BE49-F238E27FC236}">
                    <a16:creationId xmlns:a16="http://schemas.microsoft.com/office/drawing/2014/main" id="{6E4CB99D-4485-4E19-B375-8393D7842429}"/>
                  </a:ext>
                </a:extLst>
              </p:cNvPr>
              <p:cNvSpPr txBox="1">
                <a:spLocks noChangeArrowheads="1"/>
              </p:cNvSpPr>
              <p:nvPr/>
            </p:nvSpPr>
            <p:spPr bwMode="auto">
              <a:xfrm>
                <a:off x="8616406" y="190344"/>
                <a:ext cx="492760" cy="481304"/>
              </a:xfrm>
              <a:prstGeom prst="rect">
                <a:avLst/>
              </a:prstGeom>
              <a:solidFill>
                <a:srgbClr val="FF0000"/>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Arial" panose="020B0604020202020204" pitchFamily="34" charset="0"/>
                    <a:ea typeface="Calibri" panose="020F0502020204030204" pitchFamily="34" charset="0"/>
                    <a:cs typeface="Times New Roman" panose="02020603050405020304" pitchFamily="18" charset="0"/>
                  </a:rPr>
                  <a:t>1939 to 1945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27" name="Straight Connector 126">
                <a:extLst>
                  <a:ext uri="{FF2B5EF4-FFF2-40B4-BE49-F238E27FC236}">
                    <a16:creationId xmlns:a16="http://schemas.microsoft.com/office/drawing/2014/main" id="{8F3DB08A-C9D0-4555-B8C4-7A9C53F8DBEE}"/>
                  </a:ext>
                </a:extLst>
              </p:cNvPr>
              <p:cNvCxnSpPr>
                <a:cxnSpLocks/>
                <a:stCxn id="126" idx="2"/>
              </p:cNvCxnSpPr>
              <p:nvPr/>
            </p:nvCxnSpPr>
            <p:spPr>
              <a:xfrm flipH="1">
                <a:off x="8847554" y="671648"/>
                <a:ext cx="15232" cy="30108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8" name="Text Box 2">
                <a:extLst>
                  <a:ext uri="{FF2B5EF4-FFF2-40B4-BE49-F238E27FC236}">
                    <a16:creationId xmlns:a16="http://schemas.microsoft.com/office/drawing/2014/main" id="{4C123187-58B2-4C2F-A3F1-DDA35BD99010}"/>
                  </a:ext>
                </a:extLst>
              </p:cNvPr>
              <p:cNvSpPr txBox="1">
                <a:spLocks noChangeArrowheads="1"/>
              </p:cNvSpPr>
              <p:nvPr/>
            </p:nvSpPr>
            <p:spPr bwMode="auto">
              <a:xfrm>
                <a:off x="84911" y="303893"/>
                <a:ext cx="568232" cy="3492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15000 to 3000 BC</a:t>
                </a:r>
              </a:p>
            </p:txBody>
          </p:sp>
          <p:sp>
            <p:nvSpPr>
              <p:cNvPr id="129" name="Text Box 2">
                <a:extLst>
                  <a:ext uri="{FF2B5EF4-FFF2-40B4-BE49-F238E27FC236}">
                    <a16:creationId xmlns:a16="http://schemas.microsoft.com/office/drawing/2014/main" id="{4441B7E8-90C9-4E18-968A-2B14782A37D6}"/>
                  </a:ext>
                </a:extLst>
              </p:cNvPr>
              <p:cNvSpPr txBox="1">
                <a:spLocks noChangeArrowheads="1"/>
              </p:cNvSpPr>
              <p:nvPr/>
            </p:nvSpPr>
            <p:spPr bwMode="auto">
              <a:xfrm>
                <a:off x="1328588" y="353453"/>
                <a:ext cx="396224" cy="3492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3100 BC</a:t>
                </a:r>
              </a:p>
            </p:txBody>
          </p:sp>
          <p:sp>
            <p:nvSpPr>
              <p:cNvPr id="130" name="Text Box 2">
                <a:extLst>
                  <a:ext uri="{FF2B5EF4-FFF2-40B4-BE49-F238E27FC236}">
                    <a16:creationId xmlns:a16="http://schemas.microsoft.com/office/drawing/2014/main" id="{9EE92F93-C0D6-477B-9105-A0369F32A563}"/>
                  </a:ext>
                </a:extLst>
              </p:cNvPr>
              <p:cNvSpPr txBox="1">
                <a:spLocks noChangeArrowheads="1"/>
              </p:cNvSpPr>
              <p:nvPr/>
            </p:nvSpPr>
            <p:spPr bwMode="auto">
              <a:xfrm>
                <a:off x="84911" y="984888"/>
                <a:ext cx="568232" cy="3492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Stone Age</a:t>
                </a:r>
              </a:p>
            </p:txBody>
          </p:sp>
        </p:grpSp>
        <p:cxnSp>
          <p:nvCxnSpPr>
            <p:cNvPr id="87" name="Straight Connector 86">
              <a:extLst>
                <a:ext uri="{FF2B5EF4-FFF2-40B4-BE49-F238E27FC236}">
                  <a16:creationId xmlns:a16="http://schemas.microsoft.com/office/drawing/2014/main" id="{CBB9F55D-3B42-4924-8487-185DE444A918}"/>
                </a:ext>
              </a:extLst>
            </p:cNvPr>
            <p:cNvCxnSpPr>
              <a:cxnSpLocks/>
            </p:cNvCxnSpPr>
            <p:nvPr/>
          </p:nvCxnSpPr>
          <p:spPr>
            <a:xfrm>
              <a:off x="2804681" y="756150"/>
              <a:ext cx="0" cy="27867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DD01348E-9AA6-42A3-90C2-E2CE13E2370A}"/>
                </a:ext>
              </a:extLst>
            </p:cNvPr>
            <p:cNvCxnSpPr/>
            <p:nvPr/>
          </p:nvCxnSpPr>
          <p:spPr>
            <a:xfrm>
              <a:off x="1021874" y="701185"/>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15FCFA0E-358A-4FFD-8360-E70CEB1F1E39}"/>
                </a:ext>
              </a:extLst>
            </p:cNvPr>
            <p:cNvCxnSpPr>
              <a:cxnSpLocks/>
            </p:cNvCxnSpPr>
            <p:nvPr/>
          </p:nvCxnSpPr>
          <p:spPr>
            <a:xfrm>
              <a:off x="2254104" y="672922"/>
              <a:ext cx="0" cy="35635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0FDB18E1-C488-4582-94A5-605D8D754264}"/>
                </a:ext>
              </a:extLst>
            </p:cNvPr>
            <p:cNvCxnSpPr/>
            <p:nvPr/>
          </p:nvCxnSpPr>
          <p:spPr>
            <a:xfrm>
              <a:off x="3465913" y="730827"/>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91" name="Rectangle 90">
              <a:extLst>
                <a:ext uri="{FF2B5EF4-FFF2-40B4-BE49-F238E27FC236}">
                  <a16:creationId xmlns:a16="http://schemas.microsoft.com/office/drawing/2014/main" id="{310008A7-A899-43B7-A7AF-88D396EFA6D4}"/>
                </a:ext>
              </a:extLst>
            </p:cNvPr>
            <p:cNvSpPr/>
            <p:nvPr/>
          </p:nvSpPr>
          <p:spPr>
            <a:xfrm>
              <a:off x="2604868" y="1038388"/>
              <a:ext cx="521948" cy="34212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Ancient Greeks</a:t>
              </a:r>
            </a:p>
          </p:txBody>
        </p:sp>
        <p:sp>
          <p:nvSpPr>
            <p:cNvPr id="92" name="Rectangle 91">
              <a:extLst>
                <a:ext uri="{FF2B5EF4-FFF2-40B4-BE49-F238E27FC236}">
                  <a16:creationId xmlns:a16="http://schemas.microsoft.com/office/drawing/2014/main" id="{47B2443E-4A0C-4095-9DAD-2A9766D67BA7}"/>
                </a:ext>
              </a:extLst>
            </p:cNvPr>
            <p:cNvSpPr/>
            <p:nvPr/>
          </p:nvSpPr>
          <p:spPr>
            <a:xfrm>
              <a:off x="2618177" y="390411"/>
              <a:ext cx="413653"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700 BC</a:t>
              </a:r>
            </a:p>
          </p:txBody>
        </p:sp>
        <p:sp>
          <p:nvSpPr>
            <p:cNvPr id="93" name="Rectangle 92">
              <a:extLst>
                <a:ext uri="{FF2B5EF4-FFF2-40B4-BE49-F238E27FC236}">
                  <a16:creationId xmlns:a16="http://schemas.microsoft.com/office/drawing/2014/main" id="{56725A19-0BCE-43B2-91F4-DD5CC2D035D1}"/>
                </a:ext>
              </a:extLst>
            </p:cNvPr>
            <p:cNvSpPr/>
            <p:nvPr/>
          </p:nvSpPr>
          <p:spPr>
            <a:xfrm>
              <a:off x="3199083" y="365719"/>
              <a:ext cx="483969"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rPr>
                <a:t>43 AD</a:t>
              </a:r>
            </a:p>
          </p:txBody>
        </p:sp>
        <p:sp>
          <p:nvSpPr>
            <p:cNvPr id="94" name="Rectangle 93">
              <a:extLst>
                <a:ext uri="{FF2B5EF4-FFF2-40B4-BE49-F238E27FC236}">
                  <a16:creationId xmlns:a16="http://schemas.microsoft.com/office/drawing/2014/main" id="{A571DA99-C077-4BFE-BAE4-0583D5666A5E}"/>
                </a:ext>
              </a:extLst>
            </p:cNvPr>
            <p:cNvSpPr/>
            <p:nvPr/>
          </p:nvSpPr>
          <p:spPr>
            <a:xfrm>
              <a:off x="3227289" y="1042421"/>
              <a:ext cx="521948"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Roman Britain</a:t>
              </a:r>
            </a:p>
          </p:txBody>
        </p:sp>
        <p:sp>
          <p:nvSpPr>
            <p:cNvPr id="95" name="Rectangle 94">
              <a:extLst>
                <a:ext uri="{FF2B5EF4-FFF2-40B4-BE49-F238E27FC236}">
                  <a16:creationId xmlns:a16="http://schemas.microsoft.com/office/drawing/2014/main" id="{654CC3D5-8BC5-482A-9885-4C623962F0B7}"/>
                </a:ext>
              </a:extLst>
            </p:cNvPr>
            <p:cNvSpPr/>
            <p:nvPr/>
          </p:nvSpPr>
          <p:spPr>
            <a:xfrm>
              <a:off x="5020397" y="1008826"/>
              <a:ext cx="625562" cy="37510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Benin Kingdom formed.</a:t>
              </a:r>
            </a:p>
          </p:txBody>
        </p:sp>
        <p:cxnSp>
          <p:nvCxnSpPr>
            <p:cNvPr id="96" name="Straight Connector 95">
              <a:extLst>
                <a:ext uri="{FF2B5EF4-FFF2-40B4-BE49-F238E27FC236}">
                  <a16:creationId xmlns:a16="http://schemas.microsoft.com/office/drawing/2014/main" id="{8ECAC703-7216-4A96-9E6A-926940F342FA}"/>
                </a:ext>
              </a:extLst>
            </p:cNvPr>
            <p:cNvCxnSpPr/>
            <p:nvPr/>
          </p:nvCxnSpPr>
          <p:spPr>
            <a:xfrm>
              <a:off x="4008542" y="730827"/>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6832A9FA-6D02-4D10-B6FF-E70CB388CE38}"/>
                </a:ext>
              </a:extLst>
            </p:cNvPr>
            <p:cNvCxnSpPr/>
            <p:nvPr/>
          </p:nvCxnSpPr>
          <p:spPr>
            <a:xfrm>
              <a:off x="4609765" y="701967"/>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2860B32E-7EF7-4A72-BFCB-73F453FBA172}"/>
                </a:ext>
              </a:extLst>
            </p:cNvPr>
            <p:cNvCxnSpPr>
              <a:cxnSpLocks/>
              <a:endCxn id="95" idx="0"/>
            </p:cNvCxnSpPr>
            <p:nvPr/>
          </p:nvCxnSpPr>
          <p:spPr>
            <a:xfrm>
              <a:off x="5333178" y="684819"/>
              <a:ext cx="0" cy="32400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99" name="Rectangle 98">
              <a:extLst>
                <a:ext uri="{FF2B5EF4-FFF2-40B4-BE49-F238E27FC236}">
                  <a16:creationId xmlns:a16="http://schemas.microsoft.com/office/drawing/2014/main" id="{7DA1804A-D10B-49DD-8038-E2F802C587D9}"/>
                </a:ext>
              </a:extLst>
            </p:cNvPr>
            <p:cNvSpPr/>
            <p:nvPr/>
          </p:nvSpPr>
          <p:spPr>
            <a:xfrm>
              <a:off x="3825860" y="1042421"/>
              <a:ext cx="481881"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Anglo Saxons</a:t>
              </a:r>
            </a:p>
          </p:txBody>
        </p:sp>
        <p:sp>
          <p:nvSpPr>
            <p:cNvPr id="100" name="Rectangle 99">
              <a:extLst>
                <a:ext uri="{FF2B5EF4-FFF2-40B4-BE49-F238E27FC236}">
                  <a16:creationId xmlns:a16="http://schemas.microsoft.com/office/drawing/2014/main" id="{804F4055-727A-41EB-83AC-59B19D713DA7}"/>
                </a:ext>
              </a:extLst>
            </p:cNvPr>
            <p:cNvSpPr/>
            <p:nvPr/>
          </p:nvSpPr>
          <p:spPr>
            <a:xfrm>
              <a:off x="4385181" y="371605"/>
              <a:ext cx="413653"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793 AD</a:t>
              </a:r>
            </a:p>
          </p:txBody>
        </p:sp>
        <p:sp>
          <p:nvSpPr>
            <p:cNvPr id="101" name="Rectangle 100">
              <a:extLst>
                <a:ext uri="{FF2B5EF4-FFF2-40B4-BE49-F238E27FC236}">
                  <a16:creationId xmlns:a16="http://schemas.microsoft.com/office/drawing/2014/main" id="{166A0214-3905-4EB0-98E1-4486503B854E}"/>
                </a:ext>
              </a:extLst>
            </p:cNvPr>
            <p:cNvSpPr/>
            <p:nvPr/>
          </p:nvSpPr>
          <p:spPr>
            <a:xfrm>
              <a:off x="5074823" y="369336"/>
              <a:ext cx="413653"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900 AD</a:t>
              </a:r>
            </a:p>
          </p:txBody>
        </p:sp>
        <p:sp>
          <p:nvSpPr>
            <p:cNvPr id="102" name="Rectangle 101">
              <a:extLst>
                <a:ext uri="{FF2B5EF4-FFF2-40B4-BE49-F238E27FC236}">
                  <a16:creationId xmlns:a16="http://schemas.microsoft.com/office/drawing/2014/main" id="{CCAB1393-C87E-4DBC-997E-FA969952AA36}"/>
                </a:ext>
              </a:extLst>
            </p:cNvPr>
            <p:cNvSpPr/>
            <p:nvPr/>
          </p:nvSpPr>
          <p:spPr>
            <a:xfrm>
              <a:off x="4384364" y="1036234"/>
              <a:ext cx="552829"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Vikings</a:t>
              </a:r>
            </a:p>
          </p:txBody>
        </p:sp>
        <p:sp>
          <p:nvSpPr>
            <p:cNvPr id="103" name="Rectangle 102">
              <a:extLst>
                <a:ext uri="{FF2B5EF4-FFF2-40B4-BE49-F238E27FC236}">
                  <a16:creationId xmlns:a16="http://schemas.microsoft.com/office/drawing/2014/main" id="{40DB2941-08AF-476E-BE59-A15254DC1D94}"/>
                </a:ext>
              </a:extLst>
            </p:cNvPr>
            <p:cNvSpPr/>
            <p:nvPr/>
          </p:nvSpPr>
          <p:spPr>
            <a:xfrm>
              <a:off x="3801715" y="379430"/>
              <a:ext cx="413653"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410</a:t>
              </a:r>
            </a:p>
            <a:p>
              <a:pPr algn="ctr"/>
              <a:r>
                <a:rPr lang="en-GB" sz="800" b="1" dirty="0">
                  <a:solidFill>
                    <a:schemeClr val="tx1"/>
                  </a:solidFill>
                </a:rPr>
                <a:t>AD</a:t>
              </a:r>
            </a:p>
          </p:txBody>
        </p:sp>
        <p:cxnSp>
          <p:nvCxnSpPr>
            <p:cNvPr id="104" name="Straight Connector 103">
              <a:extLst>
                <a:ext uri="{FF2B5EF4-FFF2-40B4-BE49-F238E27FC236}">
                  <a16:creationId xmlns:a16="http://schemas.microsoft.com/office/drawing/2014/main" id="{49B29315-4A94-482F-A4C3-57CBD35EEE47}"/>
                </a:ext>
              </a:extLst>
            </p:cNvPr>
            <p:cNvCxnSpPr/>
            <p:nvPr/>
          </p:nvCxnSpPr>
          <p:spPr>
            <a:xfrm>
              <a:off x="7077148" y="707007"/>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C771BFC6-99C0-4094-A34C-9699B293AC94}"/>
                </a:ext>
              </a:extLst>
            </p:cNvPr>
            <p:cNvCxnSpPr/>
            <p:nvPr/>
          </p:nvCxnSpPr>
          <p:spPr>
            <a:xfrm>
              <a:off x="6014551" y="725824"/>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06" name="Rectangle 105">
              <a:extLst>
                <a:ext uri="{FF2B5EF4-FFF2-40B4-BE49-F238E27FC236}">
                  <a16:creationId xmlns:a16="http://schemas.microsoft.com/office/drawing/2014/main" id="{F0EADBB1-2D17-486C-83AF-220404DAD18B}"/>
                </a:ext>
              </a:extLst>
            </p:cNvPr>
            <p:cNvSpPr/>
            <p:nvPr/>
          </p:nvSpPr>
          <p:spPr>
            <a:xfrm>
              <a:off x="6309979" y="1007799"/>
              <a:ext cx="407716" cy="38445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 b="1" dirty="0">
                  <a:solidFill>
                    <a:schemeClr val="tx1"/>
                  </a:solidFill>
                </a:rPr>
                <a:t>Tudors</a:t>
              </a:r>
            </a:p>
          </p:txBody>
        </p:sp>
        <p:sp>
          <p:nvSpPr>
            <p:cNvPr id="107" name="Rectangle 106">
              <a:extLst>
                <a:ext uri="{FF2B5EF4-FFF2-40B4-BE49-F238E27FC236}">
                  <a16:creationId xmlns:a16="http://schemas.microsoft.com/office/drawing/2014/main" id="{E08FCC32-30D9-4207-AE6F-919A4E42F841}"/>
                </a:ext>
              </a:extLst>
            </p:cNvPr>
            <p:cNvSpPr/>
            <p:nvPr/>
          </p:nvSpPr>
          <p:spPr>
            <a:xfrm>
              <a:off x="6265058" y="393027"/>
              <a:ext cx="428558" cy="34834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1485 AD</a:t>
              </a:r>
            </a:p>
          </p:txBody>
        </p:sp>
        <p:sp>
          <p:nvSpPr>
            <p:cNvPr id="108" name="Rectangle 107">
              <a:extLst>
                <a:ext uri="{FF2B5EF4-FFF2-40B4-BE49-F238E27FC236}">
                  <a16:creationId xmlns:a16="http://schemas.microsoft.com/office/drawing/2014/main" id="{B1CBB95E-B4FE-407A-9BC3-BEF542F0294E}"/>
                </a:ext>
              </a:extLst>
            </p:cNvPr>
            <p:cNvSpPr/>
            <p:nvPr/>
          </p:nvSpPr>
          <p:spPr>
            <a:xfrm>
              <a:off x="6765488" y="1006311"/>
              <a:ext cx="574179" cy="38445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Great Fire of London</a:t>
              </a:r>
            </a:p>
          </p:txBody>
        </p:sp>
        <p:sp>
          <p:nvSpPr>
            <p:cNvPr id="109" name="Rectangle 108">
              <a:extLst>
                <a:ext uri="{FF2B5EF4-FFF2-40B4-BE49-F238E27FC236}">
                  <a16:creationId xmlns:a16="http://schemas.microsoft.com/office/drawing/2014/main" id="{A4795D2A-7813-4F95-92C8-0AB1A6A4BB59}"/>
                </a:ext>
              </a:extLst>
            </p:cNvPr>
            <p:cNvSpPr/>
            <p:nvPr/>
          </p:nvSpPr>
          <p:spPr>
            <a:xfrm>
              <a:off x="6870322" y="390411"/>
              <a:ext cx="413653"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1666 AD</a:t>
              </a:r>
            </a:p>
          </p:txBody>
        </p:sp>
        <p:sp>
          <p:nvSpPr>
            <p:cNvPr id="110" name="Rectangle 109">
              <a:extLst>
                <a:ext uri="{FF2B5EF4-FFF2-40B4-BE49-F238E27FC236}">
                  <a16:creationId xmlns:a16="http://schemas.microsoft.com/office/drawing/2014/main" id="{F403077E-0D01-4751-9F97-5D306DB96D25}"/>
                </a:ext>
              </a:extLst>
            </p:cNvPr>
            <p:cNvSpPr/>
            <p:nvPr/>
          </p:nvSpPr>
          <p:spPr>
            <a:xfrm>
              <a:off x="5690879" y="1057718"/>
              <a:ext cx="574179" cy="32621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Normans</a:t>
              </a:r>
            </a:p>
          </p:txBody>
        </p:sp>
        <p:sp>
          <p:nvSpPr>
            <p:cNvPr id="111" name="Rectangle 110">
              <a:extLst>
                <a:ext uri="{FF2B5EF4-FFF2-40B4-BE49-F238E27FC236}">
                  <a16:creationId xmlns:a16="http://schemas.microsoft.com/office/drawing/2014/main" id="{24107529-4D9B-407E-AF47-6B88A224F377}"/>
                </a:ext>
              </a:extLst>
            </p:cNvPr>
            <p:cNvSpPr/>
            <p:nvPr/>
          </p:nvSpPr>
          <p:spPr>
            <a:xfrm>
              <a:off x="5746817" y="414230"/>
              <a:ext cx="422060"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1066AD</a:t>
              </a:r>
            </a:p>
          </p:txBody>
        </p:sp>
        <p:sp>
          <p:nvSpPr>
            <p:cNvPr id="112" name="Rectangle 111">
              <a:extLst>
                <a:ext uri="{FF2B5EF4-FFF2-40B4-BE49-F238E27FC236}">
                  <a16:creationId xmlns:a16="http://schemas.microsoft.com/office/drawing/2014/main" id="{73FB901A-52F2-4460-800C-EA7A6F91C0AD}"/>
                </a:ext>
              </a:extLst>
            </p:cNvPr>
            <p:cNvSpPr/>
            <p:nvPr/>
          </p:nvSpPr>
          <p:spPr>
            <a:xfrm>
              <a:off x="7383729" y="1011961"/>
              <a:ext cx="654737" cy="34834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Victorians</a:t>
              </a:r>
            </a:p>
          </p:txBody>
        </p:sp>
        <p:sp>
          <p:nvSpPr>
            <p:cNvPr id="113" name="Rectangle 112">
              <a:extLst>
                <a:ext uri="{FF2B5EF4-FFF2-40B4-BE49-F238E27FC236}">
                  <a16:creationId xmlns:a16="http://schemas.microsoft.com/office/drawing/2014/main" id="{549B2569-157A-44CE-98D8-94984E7C7575}"/>
                </a:ext>
              </a:extLst>
            </p:cNvPr>
            <p:cNvSpPr/>
            <p:nvPr/>
          </p:nvSpPr>
          <p:spPr>
            <a:xfrm>
              <a:off x="7493077" y="372279"/>
              <a:ext cx="400100" cy="34834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1837 AD</a:t>
              </a:r>
            </a:p>
          </p:txBody>
        </p:sp>
        <p:sp>
          <p:nvSpPr>
            <p:cNvPr id="114" name="Rectangle 113">
              <a:extLst>
                <a:ext uri="{FF2B5EF4-FFF2-40B4-BE49-F238E27FC236}">
                  <a16:creationId xmlns:a16="http://schemas.microsoft.com/office/drawing/2014/main" id="{F187A524-80CD-4378-BD3E-A4709955E03C}"/>
                </a:ext>
              </a:extLst>
            </p:cNvPr>
            <p:cNvSpPr/>
            <p:nvPr/>
          </p:nvSpPr>
          <p:spPr>
            <a:xfrm>
              <a:off x="8115233" y="341948"/>
              <a:ext cx="413653" cy="434044"/>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1914  to 1918</a:t>
              </a:r>
            </a:p>
          </p:txBody>
        </p:sp>
        <p:cxnSp>
          <p:nvCxnSpPr>
            <p:cNvPr id="115" name="Straight Connector 114">
              <a:extLst>
                <a:ext uri="{FF2B5EF4-FFF2-40B4-BE49-F238E27FC236}">
                  <a16:creationId xmlns:a16="http://schemas.microsoft.com/office/drawing/2014/main" id="{464DE8B5-5C62-4E44-BD94-0C67BA5477AC}"/>
                </a:ext>
              </a:extLst>
            </p:cNvPr>
            <p:cNvCxnSpPr>
              <a:cxnSpLocks/>
              <a:endCxn id="106" idx="0"/>
            </p:cNvCxnSpPr>
            <p:nvPr/>
          </p:nvCxnSpPr>
          <p:spPr>
            <a:xfrm>
              <a:off x="6513837" y="702094"/>
              <a:ext cx="0" cy="30570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5D5F3C41-C512-49F7-A2F2-F6C5AD2C855C}"/>
                </a:ext>
              </a:extLst>
            </p:cNvPr>
            <p:cNvCxnSpPr>
              <a:cxnSpLocks/>
              <a:endCxn id="112" idx="0"/>
            </p:cNvCxnSpPr>
            <p:nvPr/>
          </p:nvCxnSpPr>
          <p:spPr>
            <a:xfrm flipH="1">
              <a:off x="7711098" y="728192"/>
              <a:ext cx="14258" cy="2837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6C916F2D-E4F3-4EC1-9ADF-FBECFBB149C1}"/>
                </a:ext>
              </a:extLst>
            </p:cNvPr>
            <p:cNvCxnSpPr/>
            <p:nvPr/>
          </p:nvCxnSpPr>
          <p:spPr>
            <a:xfrm>
              <a:off x="8314235" y="726431"/>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18" name="Text Box 2">
              <a:extLst>
                <a:ext uri="{FF2B5EF4-FFF2-40B4-BE49-F238E27FC236}">
                  <a16:creationId xmlns:a16="http://schemas.microsoft.com/office/drawing/2014/main" id="{A1BAE580-D69C-4C39-A0F7-85E06863DDC4}"/>
                </a:ext>
              </a:extLst>
            </p:cNvPr>
            <p:cNvSpPr txBox="1">
              <a:spLocks noChangeArrowheads="1"/>
            </p:cNvSpPr>
            <p:nvPr/>
          </p:nvSpPr>
          <p:spPr bwMode="auto">
            <a:xfrm>
              <a:off x="8094630" y="1018170"/>
              <a:ext cx="481881" cy="365759"/>
            </a:xfrm>
            <a:prstGeom prst="rect">
              <a:avLst/>
            </a:prstGeom>
            <a:solidFill>
              <a:srgbClr val="FF0000"/>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Arial" panose="020B0604020202020204" pitchFamily="34" charset="0"/>
                  <a:ea typeface="Calibri" panose="020F0502020204030204" pitchFamily="34" charset="0"/>
                  <a:cs typeface="Times New Roman" panose="02020603050405020304" pitchFamily="18" charset="0"/>
                </a:rPr>
                <a:t>World War I</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19" name="Straight Connector 118">
              <a:extLst>
                <a:ext uri="{FF2B5EF4-FFF2-40B4-BE49-F238E27FC236}">
                  <a16:creationId xmlns:a16="http://schemas.microsoft.com/office/drawing/2014/main" id="{E3177FFC-BAF4-4F19-A5C9-331D62A749DC}"/>
                </a:ext>
              </a:extLst>
            </p:cNvPr>
            <p:cNvCxnSpPr>
              <a:cxnSpLocks/>
              <a:endCxn id="81" idx="0"/>
            </p:cNvCxnSpPr>
            <p:nvPr/>
          </p:nvCxnSpPr>
          <p:spPr>
            <a:xfrm flipH="1">
              <a:off x="1636021" y="793777"/>
              <a:ext cx="5292" cy="22762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6" name="Picture 5">
            <a:extLst>
              <a:ext uri="{FF2B5EF4-FFF2-40B4-BE49-F238E27FC236}">
                <a16:creationId xmlns:a16="http://schemas.microsoft.com/office/drawing/2014/main" id="{DF510A20-D31D-4AAF-A11E-3E668BEB8E26}"/>
              </a:ext>
            </a:extLst>
          </p:cNvPr>
          <p:cNvPicPr>
            <a:picLocks noChangeAspect="1"/>
          </p:cNvPicPr>
          <p:nvPr/>
        </p:nvPicPr>
        <p:blipFill>
          <a:blip r:embed="rId6"/>
          <a:stretch>
            <a:fillRect/>
          </a:stretch>
        </p:blipFill>
        <p:spPr>
          <a:xfrm>
            <a:off x="9368973" y="15593"/>
            <a:ext cx="388020" cy="267541"/>
          </a:xfrm>
          <a:prstGeom prst="rect">
            <a:avLst/>
          </a:prstGeom>
        </p:spPr>
      </p:pic>
    </p:spTree>
    <p:extLst>
      <p:ext uri="{BB962C8B-B14F-4D97-AF65-F5344CB8AC3E}">
        <p14:creationId xmlns:p14="http://schemas.microsoft.com/office/powerpoint/2010/main" val="123089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47ACD2-E684-4676-9509-E2CA90073E99}"/>
              </a:ext>
            </a:extLst>
          </p:cNvPr>
          <p:cNvSpPr>
            <a:spLocks noGrp="1"/>
          </p:cNvSpPr>
          <p:nvPr>
            <p:ph type="title"/>
          </p:nvPr>
        </p:nvSpPr>
        <p:spPr>
          <a:xfrm>
            <a:off x="191940" y="114110"/>
            <a:ext cx="8543925" cy="1438243"/>
          </a:xfrm>
        </p:spPr>
        <p:txBody>
          <a:bodyPr>
            <a:normAutofit fontScale="90000"/>
          </a:bodyPr>
          <a:lstStyle/>
          <a:p>
            <a:br>
              <a:rPr lang="en-GB" sz="2000" b="1" u="sng" dirty="0"/>
            </a:br>
            <a:br>
              <a:rPr lang="en-GB" sz="2000" b="1" u="sng" dirty="0"/>
            </a:br>
            <a:br>
              <a:rPr lang="en-GB" sz="2000" b="1" u="sng" dirty="0"/>
            </a:br>
            <a:br>
              <a:rPr lang="en-GB" sz="2000" b="1" u="sng" dirty="0"/>
            </a:br>
            <a:endParaRPr lang="en-GB" sz="2000" b="1" u="sng" dirty="0"/>
          </a:p>
        </p:txBody>
      </p:sp>
      <p:sp>
        <p:nvSpPr>
          <p:cNvPr id="4" name="Content Placeholder 2">
            <a:extLst>
              <a:ext uri="{FF2B5EF4-FFF2-40B4-BE49-F238E27FC236}">
                <a16:creationId xmlns:a16="http://schemas.microsoft.com/office/drawing/2014/main" id="{C0D86FB4-7313-405C-BD29-F7721CB25973}"/>
              </a:ext>
            </a:extLst>
          </p:cNvPr>
          <p:cNvSpPr txBox="1">
            <a:spLocks/>
          </p:cNvSpPr>
          <p:nvPr/>
        </p:nvSpPr>
        <p:spPr>
          <a:xfrm>
            <a:off x="2413846" y="2199148"/>
            <a:ext cx="7173851" cy="1031246"/>
          </a:xfrm>
          <a:prstGeom prst="rect">
            <a:avLst/>
          </a:prstGeom>
          <a:ln>
            <a:solidFill>
              <a:schemeClr val="tx1"/>
            </a:solidFill>
          </a:ln>
        </p:spPr>
        <p:txBody>
          <a:bodyPr vert="horz" lIns="91440" tIns="45720" rIns="91440" bIns="45720" numCol="1"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endParaRPr lang="en-GB" sz="1600" u="sng" dirty="0">
              <a:solidFill>
                <a:srgbClr val="FF0000"/>
              </a:solidFill>
            </a:endParaRPr>
          </a:p>
        </p:txBody>
      </p:sp>
      <p:graphicFrame>
        <p:nvGraphicFramePr>
          <p:cNvPr id="8" name="Table 7">
            <a:extLst>
              <a:ext uri="{FF2B5EF4-FFF2-40B4-BE49-F238E27FC236}">
                <a16:creationId xmlns:a16="http://schemas.microsoft.com/office/drawing/2014/main" id="{94A8B4FB-3746-4512-BB79-3D7DE4374EF4}"/>
              </a:ext>
            </a:extLst>
          </p:cNvPr>
          <p:cNvGraphicFramePr>
            <a:graphicFrameLocks noGrp="1"/>
          </p:cNvGraphicFramePr>
          <p:nvPr>
            <p:extLst>
              <p:ext uri="{D42A27DB-BD31-4B8C-83A1-F6EECF244321}">
                <p14:modId xmlns:p14="http://schemas.microsoft.com/office/powerpoint/2010/main" val="3493904130"/>
              </p:ext>
            </p:extLst>
          </p:nvPr>
        </p:nvGraphicFramePr>
        <p:xfrm>
          <a:off x="270031" y="275100"/>
          <a:ext cx="9341802" cy="1423027"/>
        </p:xfrm>
        <a:graphic>
          <a:graphicData uri="http://schemas.openxmlformats.org/drawingml/2006/table">
            <a:tbl>
              <a:tblPr firstRow="1" firstCol="1" bandRow="1"/>
              <a:tblGrid>
                <a:gridCol w="946963">
                  <a:extLst>
                    <a:ext uri="{9D8B030D-6E8A-4147-A177-3AD203B41FA5}">
                      <a16:colId xmlns:a16="http://schemas.microsoft.com/office/drawing/2014/main" val="3183706355"/>
                    </a:ext>
                  </a:extLst>
                </a:gridCol>
                <a:gridCol w="821647">
                  <a:extLst>
                    <a:ext uri="{9D8B030D-6E8A-4147-A177-3AD203B41FA5}">
                      <a16:colId xmlns:a16="http://schemas.microsoft.com/office/drawing/2014/main" val="2452756997"/>
                    </a:ext>
                  </a:extLst>
                </a:gridCol>
                <a:gridCol w="821517">
                  <a:extLst>
                    <a:ext uri="{9D8B030D-6E8A-4147-A177-3AD203B41FA5}">
                      <a16:colId xmlns:a16="http://schemas.microsoft.com/office/drawing/2014/main" val="1512462100"/>
                    </a:ext>
                  </a:extLst>
                </a:gridCol>
                <a:gridCol w="712382">
                  <a:extLst>
                    <a:ext uri="{9D8B030D-6E8A-4147-A177-3AD203B41FA5}">
                      <a16:colId xmlns:a16="http://schemas.microsoft.com/office/drawing/2014/main" val="3349655595"/>
                    </a:ext>
                  </a:extLst>
                </a:gridCol>
                <a:gridCol w="829339">
                  <a:extLst>
                    <a:ext uri="{9D8B030D-6E8A-4147-A177-3AD203B41FA5}">
                      <a16:colId xmlns:a16="http://schemas.microsoft.com/office/drawing/2014/main" val="662168720"/>
                    </a:ext>
                  </a:extLst>
                </a:gridCol>
                <a:gridCol w="893135">
                  <a:extLst>
                    <a:ext uri="{9D8B030D-6E8A-4147-A177-3AD203B41FA5}">
                      <a16:colId xmlns:a16="http://schemas.microsoft.com/office/drawing/2014/main" val="641707564"/>
                    </a:ext>
                  </a:extLst>
                </a:gridCol>
                <a:gridCol w="797442">
                  <a:extLst>
                    <a:ext uri="{9D8B030D-6E8A-4147-A177-3AD203B41FA5}">
                      <a16:colId xmlns:a16="http://schemas.microsoft.com/office/drawing/2014/main" val="1453978192"/>
                    </a:ext>
                  </a:extLst>
                </a:gridCol>
                <a:gridCol w="861237">
                  <a:extLst>
                    <a:ext uri="{9D8B030D-6E8A-4147-A177-3AD203B41FA5}">
                      <a16:colId xmlns:a16="http://schemas.microsoft.com/office/drawing/2014/main" val="1267099494"/>
                    </a:ext>
                  </a:extLst>
                </a:gridCol>
                <a:gridCol w="699469">
                  <a:extLst>
                    <a:ext uri="{9D8B030D-6E8A-4147-A177-3AD203B41FA5}">
                      <a16:colId xmlns:a16="http://schemas.microsoft.com/office/drawing/2014/main" val="1047095399"/>
                    </a:ext>
                  </a:extLst>
                </a:gridCol>
                <a:gridCol w="980380">
                  <a:extLst>
                    <a:ext uri="{9D8B030D-6E8A-4147-A177-3AD203B41FA5}">
                      <a16:colId xmlns:a16="http://schemas.microsoft.com/office/drawing/2014/main" val="3563973109"/>
                    </a:ext>
                  </a:extLst>
                </a:gridCol>
                <a:gridCol w="978291">
                  <a:extLst>
                    <a:ext uri="{9D8B030D-6E8A-4147-A177-3AD203B41FA5}">
                      <a16:colId xmlns:a16="http://schemas.microsoft.com/office/drawing/2014/main" val="3912784037"/>
                    </a:ext>
                  </a:extLst>
                </a:gridCol>
              </a:tblGrid>
              <a:tr h="199980">
                <a:tc gridSpan="11">
                  <a:txBody>
                    <a:bodyPr/>
                    <a:lstStyle/>
                    <a:p>
                      <a:pPr algn="ctr">
                        <a:lnSpc>
                          <a:spcPct val="107000"/>
                        </a:lnSpc>
                        <a:spcAft>
                          <a:spcPts val="800"/>
                        </a:spcAft>
                      </a:pPr>
                      <a:r>
                        <a:rPr lang="en-GB" sz="1200" b="1" dirty="0">
                          <a:solidFill>
                            <a:srgbClr val="000000"/>
                          </a:solidFill>
                          <a:effectLst/>
                          <a:latin typeface="+mn-lt"/>
                          <a:ea typeface="Calibri" panose="020F0502020204030204" pitchFamily="34" charset="0"/>
                          <a:cs typeface="Times New Roman" panose="02020603050405020304" pitchFamily="18" charset="0"/>
                        </a:rPr>
                        <a:t>A Timeline of Invention and Exploration</a:t>
                      </a:r>
                      <a:endParaRPr lang="en-GB" sz="12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97686476"/>
                  </a:ext>
                </a:extLst>
              </a:tr>
              <a:tr h="185330">
                <a:tc>
                  <a:txBody>
                    <a:bodyPr/>
                    <a:lstStyle/>
                    <a:p>
                      <a:pPr algn="ctr">
                        <a:lnSpc>
                          <a:spcPct val="107000"/>
                        </a:lnSpc>
                        <a:spcAft>
                          <a:spcPts val="800"/>
                        </a:spcAft>
                      </a:pPr>
                      <a:r>
                        <a:rPr lang="en-US" sz="800" dirty="0">
                          <a:effectLst/>
                          <a:latin typeface="+mn-lt"/>
                          <a:ea typeface="Calibri" panose="020F0502020204030204" pitchFamily="34" charset="0"/>
                          <a:cs typeface="Times New Roman" panose="02020603050405020304" pitchFamily="18" charset="0"/>
                        </a:rPr>
                        <a:t>1577</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pPr>
                      <a:r>
                        <a:rPr lang="en-US" sz="800" dirty="0">
                          <a:effectLst/>
                          <a:latin typeface="+mn-lt"/>
                          <a:ea typeface="Calibri" panose="020F0502020204030204" pitchFamily="34" charset="0"/>
                          <a:cs typeface="Times New Roman" panose="02020603050405020304" pitchFamily="18" charset="0"/>
                        </a:rPr>
                        <a:t>1855</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pPr>
                      <a:r>
                        <a:rPr lang="en-US" sz="800" dirty="0">
                          <a:effectLst/>
                          <a:latin typeface="+mn-lt"/>
                          <a:ea typeface="Calibri" panose="020F0502020204030204" pitchFamily="34" charset="0"/>
                          <a:cs typeface="Times New Roman" panose="02020603050405020304" pitchFamily="18" charset="0"/>
                        </a:rPr>
                        <a:t>1831</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pPr>
                      <a:r>
                        <a:rPr lang="en-US" sz="800" dirty="0">
                          <a:effectLst/>
                          <a:latin typeface="+mn-lt"/>
                          <a:ea typeface="Calibri" panose="020F0502020204030204" pitchFamily="34" charset="0"/>
                          <a:cs typeface="Times New Roman" panose="02020603050405020304" pitchFamily="18" charset="0"/>
                        </a:rPr>
                        <a:t>1859</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pPr>
                      <a:r>
                        <a:rPr lang="en-US" sz="800" dirty="0">
                          <a:effectLst/>
                          <a:latin typeface="+mn-lt"/>
                          <a:ea typeface="Calibri" panose="020F0502020204030204" pitchFamily="34" charset="0"/>
                          <a:cs typeface="Times New Roman" panose="02020603050405020304" pitchFamily="18" charset="0"/>
                        </a:rPr>
                        <a:t>1916</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pPr>
                      <a:r>
                        <a:rPr lang="en-US" sz="800" dirty="0">
                          <a:effectLst/>
                          <a:latin typeface="+mn-lt"/>
                          <a:ea typeface="Calibri" panose="020F0502020204030204" pitchFamily="34" charset="0"/>
                          <a:cs typeface="Times New Roman" panose="02020603050405020304" pitchFamily="18" charset="0"/>
                        </a:rPr>
                        <a:t>1928</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pPr>
                      <a:r>
                        <a:rPr lang="en-US" sz="800" dirty="0">
                          <a:effectLst/>
                          <a:latin typeface="+mn-lt"/>
                          <a:ea typeface="Calibri" panose="020F0502020204030204" pitchFamily="34" charset="0"/>
                          <a:cs typeface="Times New Roman" panose="02020603050405020304" pitchFamily="18" charset="0"/>
                        </a:rPr>
                        <a:t>1953</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pPr>
                      <a:r>
                        <a:rPr lang="en-US" sz="800" dirty="0">
                          <a:effectLst/>
                          <a:latin typeface="+mn-lt"/>
                          <a:ea typeface="Calibri" panose="020F0502020204030204" pitchFamily="34" charset="0"/>
                          <a:cs typeface="Times New Roman" panose="02020603050405020304" pitchFamily="18" charset="0"/>
                        </a:rPr>
                        <a:t>1967</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pPr>
                      <a:r>
                        <a:rPr lang="en-US" sz="800" dirty="0">
                          <a:effectLst/>
                          <a:latin typeface="+mn-lt"/>
                          <a:ea typeface="Calibri" panose="020F0502020204030204" pitchFamily="34" charset="0"/>
                          <a:cs typeface="Times New Roman" panose="02020603050405020304" pitchFamily="18" charset="0"/>
                        </a:rPr>
                        <a:t>1972</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pPr>
                      <a:r>
                        <a:rPr lang="en-US" sz="800" dirty="0">
                          <a:effectLst/>
                          <a:latin typeface="+mn-lt"/>
                          <a:ea typeface="Calibri" panose="020F0502020204030204" pitchFamily="34" charset="0"/>
                          <a:cs typeface="Times New Roman" panose="02020603050405020304" pitchFamily="18" charset="0"/>
                        </a:rPr>
                        <a:t>1993</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pPr>
                      <a:r>
                        <a:rPr lang="en-US" sz="800" dirty="0">
                          <a:effectLst/>
                          <a:latin typeface="+mn-lt"/>
                          <a:ea typeface="Calibri" panose="020F0502020204030204" pitchFamily="34" charset="0"/>
                          <a:cs typeface="Times New Roman" panose="02020603050405020304" pitchFamily="18" charset="0"/>
                        </a:rPr>
                        <a:t>2015</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999031364"/>
                  </a:ext>
                </a:extLst>
              </a:tr>
              <a:tr h="768369">
                <a:tc>
                  <a:txBody>
                    <a:bodyPr/>
                    <a:lstStyle/>
                    <a:p>
                      <a:pPr algn="ctr">
                        <a:lnSpc>
                          <a:spcPct val="107000"/>
                        </a:lnSpc>
                        <a:spcAft>
                          <a:spcPts val="800"/>
                        </a:spcAft>
                      </a:pPr>
                      <a:r>
                        <a:rPr lang="en-US" sz="800" b="1" dirty="0">
                          <a:effectLst/>
                          <a:latin typeface="+mn-lt"/>
                          <a:ea typeface="Calibri" panose="020F0502020204030204" pitchFamily="34" charset="0"/>
                          <a:cs typeface="Times New Roman" panose="02020603050405020304" pitchFamily="18" charset="0"/>
                        </a:rPr>
                        <a:t>Sir Francis Drake </a:t>
                      </a:r>
                      <a:r>
                        <a:rPr lang="en-US" sz="800" b="0" dirty="0">
                          <a:effectLst/>
                          <a:latin typeface="+mn-lt"/>
                          <a:ea typeface="Calibri" panose="020F0502020204030204" pitchFamily="34" charset="0"/>
                          <a:cs typeface="Times New Roman" panose="02020603050405020304" pitchFamily="18" charset="0"/>
                        </a:rPr>
                        <a:t>set</a:t>
                      </a:r>
                      <a:r>
                        <a:rPr lang="en-US" sz="800" b="0" baseline="0" dirty="0">
                          <a:effectLst/>
                          <a:latin typeface="+mn-lt"/>
                          <a:ea typeface="Calibri" panose="020F0502020204030204" pitchFamily="34" charset="0"/>
                          <a:cs typeface="Times New Roman" panose="02020603050405020304" pitchFamily="18" charset="0"/>
                        </a:rPr>
                        <a:t> on his circumnavigation voyage from Plymouth.</a:t>
                      </a:r>
                      <a:endParaRPr lang="en-GB" sz="800" b="1"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pPr>
                      <a:r>
                        <a:rPr lang="en-US" sz="800" b="1" dirty="0">
                          <a:effectLst/>
                          <a:latin typeface="+mn-lt"/>
                          <a:ea typeface="Calibri" panose="020F0502020204030204" pitchFamily="34" charset="0"/>
                          <a:cs typeface="Times New Roman" panose="02020603050405020304" pitchFamily="18" charset="0"/>
                        </a:rPr>
                        <a:t>Mary </a:t>
                      </a:r>
                      <a:r>
                        <a:rPr lang="en-US" sz="800" b="1" dirty="0" err="1">
                          <a:effectLst/>
                          <a:latin typeface="+mn-lt"/>
                          <a:ea typeface="Calibri" panose="020F0502020204030204" pitchFamily="34" charset="0"/>
                          <a:cs typeface="Times New Roman" panose="02020603050405020304" pitchFamily="18" charset="0"/>
                        </a:rPr>
                        <a:t>Seacole</a:t>
                      </a:r>
                      <a:r>
                        <a:rPr lang="en-US" sz="800" b="1" dirty="0">
                          <a:effectLst/>
                          <a:latin typeface="+mn-lt"/>
                          <a:ea typeface="Calibri" panose="020F0502020204030204" pitchFamily="34" charset="0"/>
                          <a:cs typeface="Times New Roman" panose="02020603050405020304" pitchFamily="18" charset="0"/>
                        </a:rPr>
                        <a:t> </a:t>
                      </a:r>
                      <a:r>
                        <a:rPr lang="en-US" sz="800" b="0" dirty="0">
                          <a:effectLst/>
                          <a:latin typeface="+mn-lt"/>
                          <a:ea typeface="Calibri" panose="020F0502020204030204" pitchFamily="34" charset="0"/>
                          <a:cs typeface="Times New Roman" panose="02020603050405020304" pitchFamily="18" charset="0"/>
                        </a:rPr>
                        <a:t>opens the</a:t>
                      </a:r>
                      <a:r>
                        <a:rPr lang="en-US" sz="800" b="0" baseline="0" dirty="0">
                          <a:effectLst/>
                          <a:latin typeface="+mn-lt"/>
                          <a:ea typeface="Calibri" panose="020F0502020204030204" pitchFamily="34" charset="0"/>
                          <a:cs typeface="Times New Roman" panose="02020603050405020304" pitchFamily="18" charset="0"/>
                        </a:rPr>
                        <a:t> British Hotel between Sevastopol and Balaklava in Crimea.</a:t>
                      </a:r>
                      <a:endParaRPr lang="en-GB" sz="800" b="1"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pPr>
                      <a:r>
                        <a:rPr lang="en-US" sz="800" dirty="0">
                          <a:effectLst/>
                          <a:latin typeface="+mn-lt"/>
                          <a:ea typeface="Calibri" panose="020F0502020204030204" pitchFamily="34" charset="0"/>
                          <a:cs typeface="Times New Roman" panose="02020603050405020304" pitchFamily="18" charset="0"/>
                        </a:rPr>
                        <a:t>Construction</a:t>
                      </a:r>
                      <a:r>
                        <a:rPr lang="en-US" sz="800" baseline="0" dirty="0">
                          <a:effectLst/>
                          <a:latin typeface="+mn-lt"/>
                          <a:ea typeface="Calibri" panose="020F0502020204030204" pitchFamily="34" charset="0"/>
                          <a:cs typeface="Times New Roman" panose="02020603050405020304" pitchFamily="18" charset="0"/>
                        </a:rPr>
                        <a:t> starts on </a:t>
                      </a:r>
                      <a:r>
                        <a:rPr lang="en-US" sz="800" b="1" baseline="0" dirty="0">
                          <a:effectLst/>
                          <a:latin typeface="+mn-lt"/>
                          <a:ea typeface="Calibri" panose="020F0502020204030204" pitchFamily="34" charset="0"/>
                          <a:cs typeface="Times New Roman" panose="02020603050405020304" pitchFamily="18" charset="0"/>
                        </a:rPr>
                        <a:t>Isambard Kingdom Brunel</a:t>
                      </a:r>
                      <a:r>
                        <a:rPr lang="en-US" sz="800" b="0" baseline="0" dirty="0">
                          <a:effectLst/>
                          <a:latin typeface="+mn-lt"/>
                          <a:ea typeface="Calibri" panose="020F0502020204030204" pitchFamily="34" charset="0"/>
                          <a:cs typeface="Times New Roman" panose="02020603050405020304" pitchFamily="18" charset="0"/>
                        </a:rPr>
                        <a:t>’s Clifton Suspension Bridge.</a:t>
                      </a:r>
                      <a:endParaRPr lang="en-GB" sz="80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pPr>
                      <a:r>
                        <a:rPr lang="en-US" sz="800" b="1" dirty="0">
                          <a:effectLst/>
                          <a:latin typeface="+mn-lt"/>
                          <a:ea typeface="Calibri" panose="020F0502020204030204" pitchFamily="34" charset="0"/>
                          <a:cs typeface="Times New Roman" panose="02020603050405020304" pitchFamily="18" charset="0"/>
                        </a:rPr>
                        <a:t>Charles Darwin </a:t>
                      </a:r>
                      <a:r>
                        <a:rPr lang="en-US" sz="800" b="0" dirty="0">
                          <a:effectLst/>
                          <a:latin typeface="+mn-lt"/>
                          <a:ea typeface="Calibri" panose="020F0502020204030204" pitchFamily="34" charset="0"/>
                          <a:cs typeface="Times New Roman" panose="02020603050405020304" pitchFamily="18" charset="0"/>
                        </a:rPr>
                        <a:t>publishes his book called </a:t>
                      </a:r>
                      <a:r>
                        <a:rPr lang="en-US" sz="800" b="0" i="1" dirty="0">
                          <a:effectLst/>
                          <a:latin typeface="+mn-lt"/>
                          <a:ea typeface="Calibri" panose="020F0502020204030204" pitchFamily="34" charset="0"/>
                          <a:cs typeface="Times New Roman" panose="02020603050405020304" pitchFamily="18" charset="0"/>
                        </a:rPr>
                        <a:t>On the Origin of Species.</a:t>
                      </a:r>
                      <a:r>
                        <a:rPr lang="en-US" sz="800" b="0" dirty="0">
                          <a:effectLst/>
                          <a:latin typeface="+mn-lt"/>
                          <a:ea typeface="Calibri" panose="020F0502020204030204" pitchFamily="34" charset="0"/>
                          <a:cs typeface="Times New Roman" panose="02020603050405020304" pitchFamily="18" charset="0"/>
                        </a:rPr>
                        <a:t> </a:t>
                      </a:r>
                      <a:endParaRPr lang="en-GB" sz="800" b="1"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pPr>
                      <a:r>
                        <a:rPr lang="en-US" sz="800" b="1" dirty="0" err="1">
                          <a:effectLst/>
                          <a:latin typeface="+mn-lt"/>
                          <a:ea typeface="Calibri" panose="020F0502020204030204" pitchFamily="34" charset="0"/>
                          <a:cs typeface="Times New Roman" panose="02020603050405020304" pitchFamily="18" charset="0"/>
                        </a:rPr>
                        <a:t>Hertha</a:t>
                      </a:r>
                      <a:r>
                        <a:rPr lang="en-US" sz="800" b="1" dirty="0">
                          <a:effectLst/>
                          <a:latin typeface="+mn-lt"/>
                          <a:ea typeface="Calibri" panose="020F0502020204030204" pitchFamily="34" charset="0"/>
                          <a:cs typeface="Times New Roman" panose="02020603050405020304" pitchFamily="18" charset="0"/>
                        </a:rPr>
                        <a:t> </a:t>
                      </a:r>
                      <a:r>
                        <a:rPr lang="en-US" sz="800" b="1" dirty="0" err="1">
                          <a:effectLst/>
                          <a:latin typeface="+mn-lt"/>
                          <a:ea typeface="Calibri" panose="020F0502020204030204" pitchFamily="34" charset="0"/>
                          <a:cs typeface="Times New Roman" panose="02020603050405020304" pitchFamily="18" charset="0"/>
                        </a:rPr>
                        <a:t>Ayrton</a:t>
                      </a:r>
                      <a:r>
                        <a:rPr lang="en-US" sz="800" b="1" dirty="0">
                          <a:effectLst/>
                          <a:latin typeface="+mn-lt"/>
                          <a:ea typeface="Calibri" panose="020F0502020204030204" pitchFamily="34" charset="0"/>
                          <a:cs typeface="Times New Roman" panose="02020603050405020304" pitchFamily="18" charset="0"/>
                        </a:rPr>
                        <a:t> </a:t>
                      </a:r>
                      <a:r>
                        <a:rPr lang="en-US" sz="800" b="0" dirty="0">
                          <a:effectLst/>
                          <a:latin typeface="+mn-lt"/>
                          <a:ea typeface="Calibri" panose="020F0502020204030204" pitchFamily="34" charset="0"/>
                          <a:cs typeface="Times New Roman" panose="02020603050405020304" pitchFamily="18" charset="0"/>
                        </a:rPr>
                        <a:t> invents the </a:t>
                      </a:r>
                      <a:r>
                        <a:rPr lang="en-US" sz="800" b="0" dirty="0" err="1">
                          <a:effectLst/>
                          <a:latin typeface="+mn-lt"/>
                          <a:ea typeface="Calibri" panose="020F0502020204030204" pitchFamily="34" charset="0"/>
                          <a:cs typeface="Times New Roman" panose="02020603050405020304" pitchFamily="18" charset="0"/>
                        </a:rPr>
                        <a:t>Ayrton</a:t>
                      </a:r>
                      <a:r>
                        <a:rPr lang="en-US" sz="800" b="0" dirty="0">
                          <a:effectLst/>
                          <a:latin typeface="+mn-lt"/>
                          <a:ea typeface="Calibri" panose="020F0502020204030204" pitchFamily="34" charset="0"/>
                          <a:cs typeface="Times New Roman" panose="02020603050405020304" pitchFamily="18" charset="0"/>
                        </a:rPr>
                        <a:t> fan which uses wave motion to expel poisonous gas from</a:t>
                      </a:r>
                      <a:r>
                        <a:rPr lang="en-US" sz="800" b="0" baseline="0" dirty="0">
                          <a:effectLst/>
                          <a:latin typeface="+mn-lt"/>
                          <a:ea typeface="Calibri" panose="020F0502020204030204" pitchFamily="34" charset="0"/>
                          <a:cs typeface="Times New Roman" panose="02020603050405020304" pitchFamily="18" charset="0"/>
                        </a:rPr>
                        <a:t> war trenches.</a:t>
                      </a:r>
                      <a:endParaRPr lang="en-GB" sz="800" b="1"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pPr>
                      <a:r>
                        <a:rPr lang="en-US" sz="800" b="1" dirty="0">
                          <a:effectLst/>
                          <a:latin typeface="+mn-lt"/>
                          <a:ea typeface="Calibri" panose="020F0502020204030204" pitchFamily="34" charset="0"/>
                          <a:cs typeface="Times New Roman" panose="02020603050405020304" pitchFamily="18" charset="0"/>
                        </a:rPr>
                        <a:t>Alexander Fleming </a:t>
                      </a:r>
                      <a:r>
                        <a:rPr lang="en-US" sz="800" b="0" dirty="0">
                          <a:effectLst/>
                          <a:latin typeface="+mn-lt"/>
                          <a:ea typeface="Calibri" panose="020F0502020204030204" pitchFamily="34" charset="0"/>
                          <a:cs typeface="Times New Roman" panose="02020603050405020304" pitchFamily="18" charset="0"/>
                        </a:rPr>
                        <a:t>discovers the world’s first antibiotic which</a:t>
                      </a:r>
                      <a:r>
                        <a:rPr lang="en-US" sz="800" b="0" baseline="0" dirty="0">
                          <a:effectLst/>
                          <a:latin typeface="+mn-lt"/>
                          <a:ea typeface="Calibri" panose="020F0502020204030204" pitchFamily="34" charset="0"/>
                          <a:cs typeface="Times New Roman" panose="02020603050405020304" pitchFamily="18" charset="0"/>
                        </a:rPr>
                        <a:t> he later named penicillin.</a:t>
                      </a:r>
                      <a:endParaRPr lang="en-GB" sz="800" b="1"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pPr>
                      <a:r>
                        <a:rPr lang="en-US" sz="800" b="1" dirty="0" err="1">
                          <a:effectLst/>
                          <a:latin typeface="+mn-lt"/>
                          <a:ea typeface="Calibri" panose="020F0502020204030204" pitchFamily="34" charset="0"/>
                          <a:cs typeface="Times New Roman" panose="02020603050405020304" pitchFamily="18" charset="0"/>
                        </a:rPr>
                        <a:t>Dr</a:t>
                      </a:r>
                      <a:r>
                        <a:rPr lang="en-US" sz="800" b="1" dirty="0">
                          <a:effectLst/>
                          <a:latin typeface="+mn-lt"/>
                          <a:ea typeface="Calibri" panose="020F0502020204030204" pitchFamily="34" charset="0"/>
                          <a:cs typeface="Times New Roman" panose="02020603050405020304" pitchFamily="18" charset="0"/>
                        </a:rPr>
                        <a:t> Rosalind Franklin</a:t>
                      </a:r>
                      <a:r>
                        <a:rPr lang="en-US" sz="800" b="0" i="0" dirty="0">
                          <a:effectLst/>
                          <a:latin typeface="+mn-lt"/>
                          <a:ea typeface="Calibri" panose="020F0502020204030204" pitchFamily="34" charset="0"/>
                          <a:cs typeface="Times New Roman" panose="02020603050405020304" pitchFamily="18" charset="0"/>
                        </a:rPr>
                        <a:t>’s papers showing</a:t>
                      </a:r>
                      <a:r>
                        <a:rPr lang="en-US" sz="800" b="0" i="0" baseline="0" dirty="0">
                          <a:effectLst/>
                          <a:latin typeface="+mn-lt"/>
                          <a:ea typeface="Calibri" panose="020F0502020204030204" pitchFamily="34" charset="0"/>
                          <a:cs typeface="Times New Roman" panose="02020603050405020304" pitchFamily="18" charset="0"/>
                        </a:rPr>
                        <a:t> the molecular structure of DNA as a double helix was published</a:t>
                      </a:r>
                      <a:endParaRPr lang="en-GB" sz="800" b="1"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pPr>
                      <a:r>
                        <a:rPr lang="en-US" sz="800" b="1" dirty="0">
                          <a:effectLst/>
                          <a:latin typeface="+mn-lt"/>
                          <a:ea typeface="Calibri" panose="020F0502020204030204" pitchFamily="34" charset="0"/>
                          <a:cs typeface="Times New Roman" panose="02020603050405020304" pitchFamily="18" charset="0"/>
                        </a:rPr>
                        <a:t>Francis </a:t>
                      </a:r>
                      <a:r>
                        <a:rPr lang="en-US" sz="800" b="1" dirty="0" err="1">
                          <a:effectLst/>
                          <a:latin typeface="+mn-lt"/>
                          <a:ea typeface="Calibri" panose="020F0502020204030204" pitchFamily="34" charset="0"/>
                          <a:cs typeface="Times New Roman" panose="02020603050405020304" pitchFamily="18" charset="0"/>
                        </a:rPr>
                        <a:t>Chichester</a:t>
                      </a:r>
                      <a:r>
                        <a:rPr lang="en-US" sz="800" b="1" dirty="0">
                          <a:effectLst/>
                          <a:latin typeface="+mn-lt"/>
                          <a:ea typeface="Calibri" panose="020F0502020204030204" pitchFamily="34" charset="0"/>
                          <a:cs typeface="Times New Roman" panose="02020603050405020304" pitchFamily="18" charset="0"/>
                        </a:rPr>
                        <a:t> </a:t>
                      </a:r>
                      <a:r>
                        <a:rPr lang="en-US" sz="800" b="0" dirty="0">
                          <a:effectLst/>
                          <a:latin typeface="+mn-lt"/>
                          <a:ea typeface="Calibri" panose="020F0502020204030204" pitchFamily="34" charset="0"/>
                          <a:cs typeface="Times New Roman" panose="02020603050405020304" pitchFamily="18" charset="0"/>
                        </a:rPr>
                        <a:t>was knighted</a:t>
                      </a:r>
                      <a:r>
                        <a:rPr lang="en-US" sz="800" b="0" baseline="0" dirty="0">
                          <a:effectLst/>
                          <a:latin typeface="+mn-lt"/>
                          <a:ea typeface="Calibri" panose="020F0502020204030204" pitchFamily="34" charset="0"/>
                          <a:cs typeface="Times New Roman" panose="02020603050405020304" pitchFamily="18" charset="0"/>
                        </a:rPr>
                        <a:t> by Queen Elizabeth II after his solo circumnavigation</a:t>
                      </a:r>
                      <a:endParaRPr lang="en-GB" sz="800" b="1"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pPr>
                      <a:r>
                        <a:rPr lang="en-US" sz="800" b="1" i="0" dirty="0">
                          <a:effectLst/>
                          <a:latin typeface="+mn-lt"/>
                          <a:ea typeface="Calibri" panose="020F0502020204030204" pitchFamily="34" charset="0"/>
                          <a:cs typeface="Times New Roman" panose="02020603050405020304" pitchFamily="18" charset="0"/>
                        </a:rPr>
                        <a:t>Clive Sullivan </a:t>
                      </a:r>
                      <a:r>
                        <a:rPr lang="en-US" sz="800" b="0" i="0" dirty="0">
                          <a:effectLst/>
                          <a:latin typeface="+mn-lt"/>
                          <a:ea typeface="Calibri" panose="020F0502020204030204" pitchFamily="34" charset="0"/>
                          <a:cs typeface="Times New Roman" panose="02020603050405020304" pitchFamily="18" charset="0"/>
                        </a:rPr>
                        <a:t>became the first black captain</a:t>
                      </a:r>
                      <a:r>
                        <a:rPr lang="en-US" sz="800" b="0" i="0" baseline="0" dirty="0">
                          <a:effectLst/>
                          <a:latin typeface="+mn-lt"/>
                          <a:ea typeface="Calibri" panose="020F0502020204030204" pitchFamily="34" charset="0"/>
                          <a:cs typeface="Times New Roman" panose="02020603050405020304" pitchFamily="18" charset="0"/>
                        </a:rPr>
                        <a:t> for Great Britain in any sport.</a:t>
                      </a:r>
                      <a:endParaRPr lang="en-GB" sz="800" b="1" i="0"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pPr>
                      <a:r>
                        <a:rPr lang="en-US" sz="800" b="1" dirty="0">
                          <a:effectLst/>
                          <a:latin typeface="+mn-lt"/>
                          <a:ea typeface="Calibri" panose="020F0502020204030204" pitchFamily="34" charset="0"/>
                          <a:cs typeface="Times New Roman" panose="02020603050405020304" pitchFamily="18" charset="0"/>
                        </a:rPr>
                        <a:t>Jams Dyson</a:t>
                      </a:r>
                      <a:r>
                        <a:rPr lang="en-US" sz="800" b="1" baseline="0" dirty="0">
                          <a:effectLst/>
                          <a:latin typeface="+mn-lt"/>
                          <a:ea typeface="Calibri" panose="020F0502020204030204" pitchFamily="34" charset="0"/>
                          <a:cs typeface="Times New Roman" panose="02020603050405020304" pitchFamily="18" charset="0"/>
                        </a:rPr>
                        <a:t> </a:t>
                      </a:r>
                      <a:r>
                        <a:rPr lang="en-US" sz="800" b="0" baseline="0" dirty="0">
                          <a:effectLst/>
                          <a:latin typeface="+mn-lt"/>
                          <a:ea typeface="Calibri" panose="020F0502020204030204" pitchFamily="34" charset="0"/>
                          <a:cs typeface="Times New Roman" panose="02020603050405020304" pitchFamily="18" charset="0"/>
                        </a:rPr>
                        <a:t>launched the first Dyson vacuum cleaner in the UK.</a:t>
                      </a:r>
                      <a:endParaRPr lang="en-GB" sz="800" b="1"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pPr>
                      <a:r>
                        <a:rPr lang="en-US" sz="800" b="1" dirty="0">
                          <a:effectLst/>
                          <a:latin typeface="+mn-lt"/>
                          <a:ea typeface="Calibri" panose="020F0502020204030204" pitchFamily="34" charset="0"/>
                          <a:cs typeface="Times New Roman" panose="02020603050405020304" pitchFamily="18" charset="0"/>
                        </a:rPr>
                        <a:t>Tim Peake </a:t>
                      </a:r>
                      <a:r>
                        <a:rPr lang="en-US" sz="800" b="0" dirty="0">
                          <a:effectLst/>
                          <a:latin typeface="+mn-lt"/>
                          <a:ea typeface="Calibri" panose="020F0502020204030204" pitchFamily="34" charset="0"/>
                          <a:cs typeface="Times New Roman" panose="02020603050405020304" pitchFamily="18" charset="0"/>
                        </a:rPr>
                        <a:t>became</a:t>
                      </a:r>
                      <a:r>
                        <a:rPr lang="en-US" sz="800" b="0" baseline="0" dirty="0">
                          <a:effectLst/>
                          <a:latin typeface="+mn-lt"/>
                          <a:ea typeface="Calibri" panose="020F0502020204030204" pitchFamily="34" charset="0"/>
                          <a:cs typeface="Times New Roman" panose="02020603050405020304" pitchFamily="18" charset="0"/>
                        </a:rPr>
                        <a:t> the first British ESA astronaut to travel in space. </a:t>
                      </a:r>
                      <a:endParaRPr lang="en-GB" sz="800" b="1" dirty="0">
                        <a:effectLst/>
                        <a:latin typeface="+mn-lt"/>
                        <a:ea typeface="Calibri" panose="020F0502020204030204" pitchFamily="34" charset="0"/>
                        <a:cs typeface="Times New Roman" panose="02020603050405020304" pitchFamily="18" charset="0"/>
                      </a:endParaRPr>
                    </a:p>
                  </a:txBody>
                  <a:tcPr marL="41260" marR="412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85371281"/>
                  </a:ext>
                </a:extLst>
              </a:tr>
            </a:tbl>
          </a:graphicData>
        </a:graphic>
      </p:graphicFrame>
      <p:sp>
        <p:nvSpPr>
          <p:cNvPr id="11" name="TextBox 10">
            <a:extLst>
              <a:ext uri="{FF2B5EF4-FFF2-40B4-BE49-F238E27FC236}">
                <a16:creationId xmlns:a16="http://schemas.microsoft.com/office/drawing/2014/main" id="{93A9E01A-FEFA-482B-A86F-EBFA57392FEF}"/>
              </a:ext>
            </a:extLst>
          </p:cNvPr>
          <p:cNvSpPr txBox="1"/>
          <p:nvPr/>
        </p:nvSpPr>
        <p:spPr>
          <a:xfrm>
            <a:off x="294167" y="2153176"/>
            <a:ext cx="2056796" cy="1077218"/>
          </a:xfrm>
          <a:prstGeom prst="rect">
            <a:avLst/>
          </a:prstGeom>
          <a:noFill/>
          <a:ln>
            <a:solidFill>
              <a:schemeClr val="tx1"/>
            </a:solidFill>
          </a:ln>
        </p:spPr>
        <p:txBody>
          <a:bodyPr wrap="square" rtlCol="0">
            <a:spAutoFit/>
          </a:bodyPr>
          <a:lstStyle/>
          <a:p>
            <a:endParaRPr lang="en-GB" sz="1600" dirty="0"/>
          </a:p>
          <a:p>
            <a:endParaRPr lang="en-GB" sz="1600" dirty="0"/>
          </a:p>
          <a:p>
            <a:endParaRPr lang="en-GB" sz="1600" dirty="0"/>
          </a:p>
          <a:p>
            <a:endParaRPr lang="en-GB" sz="1600" dirty="0"/>
          </a:p>
        </p:txBody>
      </p:sp>
      <p:grpSp>
        <p:nvGrpSpPr>
          <p:cNvPr id="12" name="Group 11">
            <a:extLst>
              <a:ext uri="{FF2B5EF4-FFF2-40B4-BE49-F238E27FC236}">
                <a16:creationId xmlns:a16="http://schemas.microsoft.com/office/drawing/2014/main" id="{486CC7B5-FAAB-4931-9D86-94EB2EACCFCA}"/>
              </a:ext>
            </a:extLst>
          </p:cNvPr>
          <p:cNvGrpSpPr/>
          <p:nvPr/>
        </p:nvGrpSpPr>
        <p:grpSpPr>
          <a:xfrm>
            <a:off x="294167" y="3294190"/>
            <a:ext cx="9317666" cy="1107996"/>
            <a:chOff x="294167" y="2794827"/>
            <a:chExt cx="9317666" cy="1107996"/>
          </a:xfrm>
        </p:grpSpPr>
        <p:sp>
          <p:nvSpPr>
            <p:cNvPr id="10" name="TextBox 9">
              <a:extLst>
                <a:ext uri="{FF2B5EF4-FFF2-40B4-BE49-F238E27FC236}">
                  <a16:creationId xmlns:a16="http://schemas.microsoft.com/office/drawing/2014/main" id="{84380A22-4D88-4E44-8BB5-ED4047D07C1A}"/>
                </a:ext>
              </a:extLst>
            </p:cNvPr>
            <p:cNvSpPr txBox="1"/>
            <p:nvPr/>
          </p:nvSpPr>
          <p:spPr>
            <a:xfrm>
              <a:off x="2413846" y="2794827"/>
              <a:ext cx="7197987" cy="1107996"/>
            </a:xfrm>
            <a:prstGeom prst="rect">
              <a:avLst/>
            </a:prstGeom>
            <a:noFill/>
            <a:ln>
              <a:solidFill>
                <a:schemeClr val="tx1"/>
              </a:solidFill>
            </a:ln>
          </p:spPr>
          <p:txBody>
            <a:bodyPr wrap="square">
              <a:spAutoFit/>
            </a:bodyPr>
            <a:lstStyle/>
            <a:p>
              <a:pPr marL="0" indent="0">
                <a:buNone/>
              </a:pPr>
              <a:endParaRPr lang="en-GB" u="sng" dirty="0">
                <a:solidFill>
                  <a:srgbClr val="FF0000"/>
                </a:solidFill>
              </a:endParaRPr>
            </a:p>
            <a:p>
              <a:pPr marL="0" indent="0">
                <a:buNone/>
              </a:pPr>
              <a:endParaRPr lang="en-GB" sz="1800" u="sng" dirty="0">
                <a:solidFill>
                  <a:srgbClr val="FF0000"/>
                </a:solidFill>
              </a:endParaRPr>
            </a:p>
            <a:p>
              <a:pPr marL="0" indent="0">
                <a:buNone/>
              </a:pPr>
              <a:endParaRPr lang="en-GB" sz="1800" u="sng" dirty="0">
                <a:solidFill>
                  <a:srgbClr val="FF0000"/>
                </a:solidFill>
              </a:endParaRPr>
            </a:p>
            <a:p>
              <a:pPr marL="0" indent="0">
                <a:buNone/>
              </a:pPr>
              <a:endParaRPr lang="en-GB" sz="1200" dirty="0"/>
            </a:p>
          </p:txBody>
        </p:sp>
        <p:sp>
          <p:nvSpPr>
            <p:cNvPr id="14" name="TextBox 13">
              <a:extLst>
                <a:ext uri="{FF2B5EF4-FFF2-40B4-BE49-F238E27FC236}">
                  <a16:creationId xmlns:a16="http://schemas.microsoft.com/office/drawing/2014/main" id="{08F2D808-A5AF-4449-876E-A74DF9ABDE97}"/>
                </a:ext>
              </a:extLst>
            </p:cNvPr>
            <p:cNvSpPr txBox="1"/>
            <p:nvPr/>
          </p:nvSpPr>
          <p:spPr>
            <a:xfrm>
              <a:off x="294167" y="2802730"/>
              <a:ext cx="2056796" cy="1077218"/>
            </a:xfrm>
            <a:prstGeom prst="rect">
              <a:avLst/>
            </a:prstGeom>
            <a:noFill/>
            <a:ln>
              <a:solidFill>
                <a:schemeClr val="tx1"/>
              </a:solidFill>
            </a:ln>
          </p:spPr>
          <p:txBody>
            <a:bodyPr wrap="square" rtlCol="0">
              <a:spAutoFit/>
            </a:bodyPr>
            <a:lstStyle/>
            <a:p>
              <a:endParaRPr lang="en-GB" sz="1600" dirty="0"/>
            </a:p>
            <a:p>
              <a:endParaRPr lang="en-GB" sz="1600" dirty="0"/>
            </a:p>
            <a:p>
              <a:endParaRPr lang="en-GB" sz="1600" dirty="0"/>
            </a:p>
            <a:p>
              <a:endParaRPr lang="en-GB" sz="1600" dirty="0"/>
            </a:p>
          </p:txBody>
        </p:sp>
      </p:grpSp>
      <p:grpSp>
        <p:nvGrpSpPr>
          <p:cNvPr id="16" name="Group 15">
            <a:extLst>
              <a:ext uri="{FF2B5EF4-FFF2-40B4-BE49-F238E27FC236}">
                <a16:creationId xmlns:a16="http://schemas.microsoft.com/office/drawing/2014/main" id="{7D92DEF6-594A-42C8-B148-F6D8C52A941E}"/>
              </a:ext>
            </a:extLst>
          </p:cNvPr>
          <p:cNvGrpSpPr/>
          <p:nvPr/>
        </p:nvGrpSpPr>
        <p:grpSpPr>
          <a:xfrm>
            <a:off x="270031" y="4475214"/>
            <a:ext cx="9317666" cy="1107996"/>
            <a:chOff x="294167" y="2794827"/>
            <a:chExt cx="9317666" cy="1107996"/>
          </a:xfrm>
        </p:grpSpPr>
        <p:sp>
          <p:nvSpPr>
            <p:cNvPr id="18" name="TextBox 17">
              <a:extLst>
                <a:ext uri="{FF2B5EF4-FFF2-40B4-BE49-F238E27FC236}">
                  <a16:creationId xmlns:a16="http://schemas.microsoft.com/office/drawing/2014/main" id="{9E23C3FB-9AB4-4120-B56B-3C65C28D3D26}"/>
                </a:ext>
              </a:extLst>
            </p:cNvPr>
            <p:cNvSpPr txBox="1"/>
            <p:nvPr/>
          </p:nvSpPr>
          <p:spPr>
            <a:xfrm>
              <a:off x="2413846" y="2794827"/>
              <a:ext cx="7197987" cy="1107996"/>
            </a:xfrm>
            <a:prstGeom prst="rect">
              <a:avLst/>
            </a:prstGeom>
            <a:noFill/>
            <a:ln>
              <a:solidFill>
                <a:schemeClr val="tx1"/>
              </a:solidFill>
            </a:ln>
          </p:spPr>
          <p:txBody>
            <a:bodyPr wrap="square">
              <a:spAutoFit/>
            </a:bodyPr>
            <a:lstStyle/>
            <a:p>
              <a:pPr marL="0" indent="0">
                <a:buNone/>
              </a:pPr>
              <a:endParaRPr lang="en-GB" u="sng" dirty="0">
                <a:solidFill>
                  <a:srgbClr val="FF0000"/>
                </a:solidFill>
              </a:endParaRPr>
            </a:p>
            <a:p>
              <a:pPr marL="0" indent="0">
                <a:buNone/>
              </a:pPr>
              <a:endParaRPr lang="en-GB" sz="1800" u="sng" dirty="0">
                <a:solidFill>
                  <a:srgbClr val="FF0000"/>
                </a:solidFill>
              </a:endParaRPr>
            </a:p>
            <a:p>
              <a:pPr marL="0" indent="0">
                <a:buNone/>
              </a:pPr>
              <a:endParaRPr lang="en-GB" sz="1800" u="sng" dirty="0">
                <a:solidFill>
                  <a:srgbClr val="FF0000"/>
                </a:solidFill>
              </a:endParaRPr>
            </a:p>
            <a:p>
              <a:pPr marL="0" indent="0">
                <a:buNone/>
              </a:pPr>
              <a:endParaRPr lang="en-GB" sz="1200" dirty="0"/>
            </a:p>
          </p:txBody>
        </p:sp>
        <p:sp>
          <p:nvSpPr>
            <p:cNvPr id="19" name="TextBox 18">
              <a:extLst>
                <a:ext uri="{FF2B5EF4-FFF2-40B4-BE49-F238E27FC236}">
                  <a16:creationId xmlns:a16="http://schemas.microsoft.com/office/drawing/2014/main" id="{5CC32EAC-9ED6-47C6-894B-429521F0A9ED}"/>
                </a:ext>
              </a:extLst>
            </p:cNvPr>
            <p:cNvSpPr txBox="1"/>
            <p:nvPr/>
          </p:nvSpPr>
          <p:spPr>
            <a:xfrm>
              <a:off x="294167" y="2802730"/>
              <a:ext cx="2056796" cy="1077218"/>
            </a:xfrm>
            <a:prstGeom prst="rect">
              <a:avLst/>
            </a:prstGeom>
            <a:noFill/>
            <a:ln>
              <a:solidFill>
                <a:schemeClr val="tx1"/>
              </a:solidFill>
            </a:ln>
          </p:spPr>
          <p:txBody>
            <a:bodyPr wrap="square" rtlCol="0">
              <a:spAutoFit/>
            </a:bodyPr>
            <a:lstStyle/>
            <a:p>
              <a:endParaRPr lang="en-GB" sz="1600" dirty="0"/>
            </a:p>
            <a:p>
              <a:endParaRPr lang="en-GB" sz="1600" dirty="0"/>
            </a:p>
            <a:p>
              <a:endParaRPr lang="en-GB" sz="1600" dirty="0"/>
            </a:p>
            <a:p>
              <a:endParaRPr lang="en-GB" sz="1600" dirty="0"/>
            </a:p>
          </p:txBody>
        </p:sp>
      </p:grpSp>
      <p:grpSp>
        <p:nvGrpSpPr>
          <p:cNvPr id="20" name="Group 19">
            <a:extLst>
              <a:ext uri="{FF2B5EF4-FFF2-40B4-BE49-F238E27FC236}">
                <a16:creationId xmlns:a16="http://schemas.microsoft.com/office/drawing/2014/main" id="{7E6430F9-BEDE-4282-99F6-FB3649393475}"/>
              </a:ext>
            </a:extLst>
          </p:cNvPr>
          <p:cNvGrpSpPr/>
          <p:nvPr/>
        </p:nvGrpSpPr>
        <p:grpSpPr>
          <a:xfrm>
            <a:off x="270031" y="5661774"/>
            <a:ext cx="9317666" cy="1015663"/>
            <a:chOff x="294167" y="2794827"/>
            <a:chExt cx="9317666" cy="1085121"/>
          </a:xfrm>
        </p:grpSpPr>
        <p:sp>
          <p:nvSpPr>
            <p:cNvPr id="21" name="TextBox 20">
              <a:extLst>
                <a:ext uri="{FF2B5EF4-FFF2-40B4-BE49-F238E27FC236}">
                  <a16:creationId xmlns:a16="http://schemas.microsoft.com/office/drawing/2014/main" id="{A4AC8582-29AE-4FBA-8889-05F027CABA03}"/>
                </a:ext>
              </a:extLst>
            </p:cNvPr>
            <p:cNvSpPr txBox="1"/>
            <p:nvPr/>
          </p:nvSpPr>
          <p:spPr>
            <a:xfrm>
              <a:off x="2413846" y="2794827"/>
              <a:ext cx="7197987" cy="1015663"/>
            </a:xfrm>
            <a:prstGeom prst="rect">
              <a:avLst/>
            </a:prstGeom>
            <a:noFill/>
            <a:ln>
              <a:solidFill>
                <a:schemeClr val="tx1"/>
              </a:solidFill>
            </a:ln>
          </p:spPr>
          <p:txBody>
            <a:bodyPr wrap="square">
              <a:spAutoFit/>
            </a:bodyPr>
            <a:lstStyle/>
            <a:p>
              <a:pPr marL="0" indent="0">
                <a:buNone/>
              </a:pPr>
              <a:endParaRPr lang="en-GB" u="sng" dirty="0">
                <a:solidFill>
                  <a:srgbClr val="FF0000"/>
                </a:solidFill>
              </a:endParaRPr>
            </a:p>
            <a:p>
              <a:pPr marL="0" indent="0">
                <a:buNone/>
              </a:pPr>
              <a:endParaRPr lang="en-GB" sz="1800" u="sng" dirty="0">
                <a:solidFill>
                  <a:srgbClr val="FF0000"/>
                </a:solidFill>
              </a:endParaRPr>
            </a:p>
            <a:p>
              <a:pPr marL="0" indent="0">
                <a:buNone/>
              </a:pPr>
              <a:endParaRPr lang="en-GB" sz="1200" dirty="0"/>
            </a:p>
            <a:p>
              <a:pPr marL="0" indent="0">
                <a:buNone/>
              </a:pPr>
              <a:endParaRPr lang="en-GB" sz="1200" dirty="0"/>
            </a:p>
          </p:txBody>
        </p:sp>
        <p:sp>
          <p:nvSpPr>
            <p:cNvPr id="22" name="TextBox 21">
              <a:extLst>
                <a:ext uri="{FF2B5EF4-FFF2-40B4-BE49-F238E27FC236}">
                  <a16:creationId xmlns:a16="http://schemas.microsoft.com/office/drawing/2014/main" id="{32FC4453-B992-433A-A051-9918FA8AF3D5}"/>
                </a:ext>
              </a:extLst>
            </p:cNvPr>
            <p:cNvSpPr txBox="1"/>
            <p:nvPr/>
          </p:nvSpPr>
          <p:spPr>
            <a:xfrm>
              <a:off x="294167" y="2802730"/>
              <a:ext cx="2056796" cy="1077218"/>
            </a:xfrm>
            <a:prstGeom prst="rect">
              <a:avLst/>
            </a:prstGeom>
            <a:noFill/>
            <a:ln>
              <a:solidFill>
                <a:schemeClr val="tx1"/>
              </a:solidFill>
            </a:ln>
          </p:spPr>
          <p:txBody>
            <a:bodyPr wrap="square" rtlCol="0">
              <a:spAutoFit/>
            </a:bodyPr>
            <a:lstStyle/>
            <a:p>
              <a:endParaRPr lang="en-GB" sz="1600" dirty="0"/>
            </a:p>
            <a:p>
              <a:endParaRPr lang="en-GB" sz="1600" dirty="0"/>
            </a:p>
            <a:p>
              <a:endParaRPr lang="en-GB" sz="1600" dirty="0"/>
            </a:p>
            <a:p>
              <a:endParaRPr lang="en-GB" sz="1600" dirty="0"/>
            </a:p>
          </p:txBody>
        </p:sp>
      </p:grpSp>
      <p:sp>
        <p:nvSpPr>
          <p:cNvPr id="3" name="TextBox 2">
            <a:extLst>
              <a:ext uri="{FF2B5EF4-FFF2-40B4-BE49-F238E27FC236}">
                <a16:creationId xmlns:a16="http://schemas.microsoft.com/office/drawing/2014/main" id="{18AC8B15-CD71-4201-8A77-AD9BB955E859}"/>
              </a:ext>
            </a:extLst>
          </p:cNvPr>
          <p:cNvSpPr txBox="1"/>
          <p:nvPr/>
        </p:nvSpPr>
        <p:spPr>
          <a:xfrm>
            <a:off x="294167" y="1720048"/>
            <a:ext cx="9341802" cy="369332"/>
          </a:xfrm>
          <a:prstGeom prst="rect">
            <a:avLst/>
          </a:prstGeom>
          <a:solidFill>
            <a:schemeClr val="accent2">
              <a:lumMod val="40000"/>
              <a:lumOff val="60000"/>
            </a:schemeClr>
          </a:solidFill>
        </p:spPr>
        <p:txBody>
          <a:bodyPr wrap="square" rtlCol="0">
            <a:spAutoFit/>
          </a:bodyPr>
          <a:lstStyle/>
          <a:p>
            <a:pPr algn="ctr"/>
            <a:r>
              <a:rPr lang="en-GB" dirty="0"/>
              <a:t>Some More British Inventors, Pioneers or Explorers</a:t>
            </a:r>
          </a:p>
        </p:txBody>
      </p:sp>
      <p:sp>
        <p:nvSpPr>
          <p:cNvPr id="5" name="TextBox 4"/>
          <p:cNvSpPr txBox="1"/>
          <p:nvPr/>
        </p:nvSpPr>
        <p:spPr>
          <a:xfrm>
            <a:off x="2413846" y="3294190"/>
            <a:ext cx="7173851" cy="1015663"/>
          </a:xfrm>
          <a:prstGeom prst="rect">
            <a:avLst/>
          </a:prstGeom>
          <a:noFill/>
        </p:spPr>
        <p:txBody>
          <a:bodyPr wrap="square" rtlCol="0">
            <a:spAutoFit/>
          </a:bodyPr>
          <a:lstStyle/>
          <a:p>
            <a:r>
              <a:rPr lang="en-US" sz="1200" dirty="0" err="1"/>
              <a:t>Hertha</a:t>
            </a:r>
            <a:r>
              <a:rPr lang="en-US" sz="1200" dirty="0"/>
              <a:t> </a:t>
            </a:r>
            <a:r>
              <a:rPr lang="en-US" sz="1200" dirty="0" err="1"/>
              <a:t>Ayrton</a:t>
            </a:r>
            <a:r>
              <a:rPr lang="en-US" sz="1200" dirty="0"/>
              <a:t> (1854-1923) was born in Portsmouth. She was a British engineer, mathematician, physicist, inventor and suffragette. She was awarded the Hughes Medal by the Royal Society for her work on electric arcs and ripple marks in sand and water. After the outbreak of WW1, </a:t>
            </a:r>
            <a:r>
              <a:rPr lang="en-US" sz="1200" dirty="0" err="1"/>
              <a:t>Ayrton</a:t>
            </a:r>
            <a:r>
              <a:rPr lang="en-US" sz="1200" dirty="0"/>
              <a:t> put her knowledge of oscillation in water to the movement in air to good use as part of the British war effort to  design a fan to expel poisonous gas from war trenches.</a:t>
            </a:r>
            <a:endParaRPr lang="en-GB" sz="1200" dirty="0"/>
          </a:p>
        </p:txBody>
      </p:sp>
      <p:sp>
        <p:nvSpPr>
          <p:cNvPr id="17" name="TextBox 16"/>
          <p:cNvSpPr txBox="1"/>
          <p:nvPr/>
        </p:nvSpPr>
        <p:spPr>
          <a:xfrm>
            <a:off x="2425913" y="2246629"/>
            <a:ext cx="7173851" cy="830997"/>
          </a:xfrm>
          <a:prstGeom prst="rect">
            <a:avLst/>
          </a:prstGeom>
          <a:noFill/>
        </p:spPr>
        <p:txBody>
          <a:bodyPr wrap="square" rtlCol="0">
            <a:spAutoFit/>
          </a:bodyPr>
          <a:lstStyle/>
          <a:p>
            <a:r>
              <a:rPr lang="en-US" sz="1200" dirty="0"/>
              <a:t>Charles Darwin (1809-1882) was an English naturalist, geologist and biologist. He is best known for his contributions to the science of evolution. His book </a:t>
            </a:r>
            <a:r>
              <a:rPr lang="en-US" sz="1200" i="1" dirty="0"/>
              <a:t>On the Origin of Species </a:t>
            </a:r>
            <a:r>
              <a:rPr lang="en-US" sz="1200" dirty="0"/>
              <a:t>(1859) provided evidence that evolution has taken place and suggested a theory to explain how evolution works. This theory is called natural selection.</a:t>
            </a:r>
            <a:endParaRPr lang="en-GB" sz="1200" dirty="0"/>
          </a:p>
        </p:txBody>
      </p:sp>
      <p:sp>
        <p:nvSpPr>
          <p:cNvPr id="23" name="TextBox 22"/>
          <p:cNvSpPr txBox="1"/>
          <p:nvPr/>
        </p:nvSpPr>
        <p:spPr>
          <a:xfrm>
            <a:off x="2476729" y="4588574"/>
            <a:ext cx="7173851" cy="830997"/>
          </a:xfrm>
          <a:prstGeom prst="rect">
            <a:avLst/>
          </a:prstGeom>
          <a:noFill/>
        </p:spPr>
        <p:txBody>
          <a:bodyPr wrap="square" rtlCol="0">
            <a:spAutoFit/>
          </a:bodyPr>
          <a:lstStyle/>
          <a:p>
            <a:r>
              <a:rPr lang="en-US" sz="1200" dirty="0"/>
              <a:t>Rosalind Franklin (1920-1958) was an English chemist and X-ray crystallographer whose work was central to the understanding of the molecular structures of  DNA, RNA, viruses, coal and graphite. She is best known for her work on the X-ray diffraction images of DNA while at King’s Collage London which led to the discovery of the DNA double helix. </a:t>
            </a:r>
            <a:endParaRPr lang="en-GB" sz="1200" dirty="0"/>
          </a:p>
        </p:txBody>
      </p:sp>
      <p:sp>
        <p:nvSpPr>
          <p:cNvPr id="24" name="TextBox 23"/>
          <p:cNvSpPr txBox="1"/>
          <p:nvPr/>
        </p:nvSpPr>
        <p:spPr>
          <a:xfrm>
            <a:off x="2437982" y="5701549"/>
            <a:ext cx="7173851" cy="461665"/>
          </a:xfrm>
          <a:prstGeom prst="rect">
            <a:avLst/>
          </a:prstGeom>
          <a:noFill/>
        </p:spPr>
        <p:txBody>
          <a:bodyPr wrap="square" rtlCol="0">
            <a:spAutoFit/>
          </a:bodyPr>
          <a:lstStyle/>
          <a:p>
            <a:r>
              <a:rPr lang="en-US" sz="1200" dirty="0"/>
              <a:t>Tim Peake (born in 1972) is a British astronaut and military officer. In 2016, while on a mission to the International Space Station (ISS), became the first official British astronaut to walk in space.</a:t>
            </a:r>
            <a:endParaRPr lang="en-GB" sz="1200" dirty="0"/>
          </a:p>
        </p:txBody>
      </p:sp>
      <p:pic>
        <p:nvPicPr>
          <p:cNvPr id="6" name="Picture 5"/>
          <p:cNvPicPr>
            <a:picLocks noChangeAspect="1"/>
          </p:cNvPicPr>
          <p:nvPr/>
        </p:nvPicPr>
        <p:blipFill>
          <a:blip r:embed="rId3"/>
          <a:stretch>
            <a:fillRect/>
          </a:stretch>
        </p:blipFill>
        <p:spPr>
          <a:xfrm>
            <a:off x="725967" y="5678313"/>
            <a:ext cx="1157029" cy="1015030"/>
          </a:xfrm>
          <a:prstGeom prst="rect">
            <a:avLst/>
          </a:prstGeom>
        </p:spPr>
      </p:pic>
      <p:pic>
        <p:nvPicPr>
          <p:cNvPr id="1026" name="Picture 2" descr="Rosalind Franklin (1920-1958).jpg"/>
          <p:cNvPicPr>
            <a:picLocks noChangeAspect="1" noChangeArrowheads="1"/>
          </p:cNvPicPr>
          <p:nvPr/>
        </p:nvPicPr>
        <p:blipFill rotWithShape="1">
          <a:blip r:embed="rId4">
            <a:extLst>
              <a:ext uri="{28A0092B-C50C-407E-A947-70E740481C1C}">
                <a14:useLocalDpi xmlns:a14="http://schemas.microsoft.com/office/drawing/2010/main" val="0"/>
              </a:ext>
            </a:extLst>
          </a:blip>
          <a:srcRect b="8609"/>
          <a:stretch/>
        </p:blipFill>
        <p:spPr bwMode="auto">
          <a:xfrm>
            <a:off x="895627" y="4488698"/>
            <a:ext cx="872213" cy="102176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harles Darwin - Theory, Book &amp;amp; Quotes - Biograph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8033" y="2199148"/>
            <a:ext cx="1040791" cy="104079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elebrating the life of Hertha Ayrton - Science Museum Blo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6915" y="3348775"/>
            <a:ext cx="1743025" cy="980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228404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ebcc849-5490-4d31-b288-a6b6c640542c">
      <Terms xmlns="http://schemas.microsoft.com/office/infopath/2007/PartnerControls"/>
    </lcf76f155ced4ddcb4097134ff3c332f>
    <TaxCatchAll xmlns="9118954e-e3f9-4025-b649-a9286eea2501"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5F30EE246AF7641A69A541A1C23F3AE" ma:contentTypeVersion="14" ma:contentTypeDescription="Create a new document." ma:contentTypeScope="" ma:versionID="71743c0917df23776a31842211382cbb">
  <xsd:schema xmlns:xsd="http://www.w3.org/2001/XMLSchema" xmlns:xs="http://www.w3.org/2001/XMLSchema" xmlns:p="http://schemas.microsoft.com/office/2006/metadata/properties" xmlns:ns2="9ebcc849-5490-4d31-b288-a6b6c640542c" xmlns:ns3="9118954e-e3f9-4025-b649-a9286eea2501" targetNamespace="http://schemas.microsoft.com/office/2006/metadata/properties" ma:root="true" ma:fieldsID="1ef0d697d4e310f804090a6f1ddd51dc" ns2:_="" ns3:_="">
    <xsd:import namespace="9ebcc849-5490-4d31-b288-a6b6c640542c"/>
    <xsd:import namespace="9118954e-e3f9-4025-b649-a9286eea250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bjectDetectorVersions"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ebcc849-5490-4d31-b288-a6b6c640542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Location" ma:index="11" nillable="true" ma:displayName="Location" ma:indexed="true" ma:internalName="MediaServiceLocatio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a835d516-5233-4ed5-a385-23ee544f935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8" nillable="true" ma:displayName="MediaServiceObjectDetectorVersions" ma:description="" ma:hidden="true" ma:indexed="true" ma:internalName="MediaServiceObjectDetectorVersions"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118954e-e3f9-4025-b649-a9286eea2501"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72a264ae-ebb3-4777-9352-b7b0196eca3d}" ma:internalName="TaxCatchAll" ma:showField="CatchAllData" ma:web="9118954e-e3f9-4025-b649-a9286eea2501">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1709C3A-AE61-4121-B17A-44A46C9282C4}">
  <ds:schemaRefs>
    <ds:schemaRef ds:uri="http://schemas.microsoft.com/office/2006/metadata/properties"/>
    <ds:schemaRef ds:uri="http://schemas.microsoft.com/office/infopath/2007/PartnerControls"/>
    <ds:schemaRef ds:uri="9ebcc849-5490-4d31-b288-a6b6c640542c"/>
    <ds:schemaRef ds:uri="9118954e-e3f9-4025-b649-a9286eea2501"/>
  </ds:schemaRefs>
</ds:datastoreItem>
</file>

<file path=customXml/itemProps2.xml><?xml version="1.0" encoding="utf-8"?>
<ds:datastoreItem xmlns:ds="http://schemas.openxmlformats.org/officeDocument/2006/customXml" ds:itemID="{5A8EAB30-AA86-4CF3-BB43-FAAE26FC538A}">
  <ds:schemaRefs>
    <ds:schemaRef ds:uri="http://schemas.microsoft.com/sharepoint/v3/contenttype/forms"/>
  </ds:schemaRefs>
</ds:datastoreItem>
</file>

<file path=customXml/itemProps3.xml><?xml version="1.0" encoding="utf-8"?>
<ds:datastoreItem xmlns:ds="http://schemas.openxmlformats.org/officeDocument/2006/customXml" ds:itemID="{C142E5C2-6FE8-4CC1-9B69-91C0B13D0F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ebcc849-5490-4d31-b288-a6b6c640542c"/>
    <ds:schemaRef ds:uri="9118954e-e3f9-4025-b649-a9286eea250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6558</TotalTime>
  <Words>1058</Words>
  <Application>Microsoft Office PowerPoint</Application>
  <PresentationFormat>A4 Paper (210x297 mm)</PresentationFormat>
  <Paragraphs>150</Paragraphs>
  <Slides>2</Slides>
  <Notes>2</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   Year 6 History – British Inventors, Pioneers and Explorers.   </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Mrs A Munns</cp:lastModifiedBy>
  <cp:revision>87</cp:revision>
  <cp:lastPrinted>2021-08-31T08:29:46Z</cp:lastPrinted>
  <dcterms:created xsi:type="dcterms:W3CDTF">2017-10-15T20:56:30Z</dcterms:created>
  <dcterms:modified xsi:type="dcterms:W3CDTF">2023-09-03T20:38:03Z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0x01010025F30EE246AF7641A69A541A1C23F3AE</vt:lpwstr>
  </property>
  <property fmtid="{D5CDD505-2E9C-101B-9397-08002B2CF9AE}" pid="3" name="Order">
    <vt:r8>9800</vt:r8>
  </property>
  <property fmtid="{D5CDD505-2E9C-101B-9397-08002B2CF9AE}" pid="4" name="MediaServiceImageTags">
    <vt:lpwstr/>
  </property>
</Properties>
</file>