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FF"/>
    <a:srgbClr val="FF99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41" autoAdjust="0"/>
    <p:restoredTop sz="94627"/>
  </p:normalViewPr>
  <p:slideViewPr>
    <p:cSldViewPr snapToGrid="0" snapToObjects="1">
      <p:cViewPr varScale="1">
        <p:scale>
          <a:sx n="65" d="100"/>
          <a:sy n="65" d="100"/>
        </p:scale>
        <p:origin x="17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086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xsbcdm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073"/>
            <a:ext cx="9181747" cy="464754"/>
          </a:xfrm>
          <a:solidFill>
            <a:schemeClr val="accent6">
              <a:lumMod val="40000"/>
              <a:lumOff val="60000"/>
            </a:schemeClr>
          </a:solidFill>
        </p:spPr>
        <p:txBody>
          <a:bodyPr numCol="1">
            <a:noAutofit/>
          </a:bodyPr>
          <a:lstStyle/>
          <a:p>
            <a:r>
              <a:rPr lang="en-US" sz="1800" b="1" dirty="0"/>
              <a:t>		</a:t>
            </a:r>
            <a:r>
              <a:rPr lang="en-US" sz="2400" b="1" dirty="0">
                <a:latin typeface="SassoonCRInfantMedium" panose="02000603020000020003" pitchFamily="2" charset="0"/>
              </a:rPr>
              <a:t>Year 1 Geography – Super Me!</a:t>
            </a:r>
            <a:r>
              <a:rPr lang="en-US" sz="1800" b="1" dirty="0"/>
              <a:t>	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654471"/>
              </p:ext>
            </p:extLst>
          </p:nvPr>
        </p:nvGraphicFramePr>
        <p:xfrm>
          <a:off x="52653" y="2259227"/>
          <a:ext cx="4397973" cy="4304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5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81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916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Important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046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family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A family is two or more people who are connected. Families can look very different from each other, but they all love and care for each other very much.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38928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now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The present – today.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51869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future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Anything after now – tomorrow, next week, next year.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51869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past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Any time before today – yesterday, last week, last year.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  <a:tr h="51869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city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A place where lots of people live and work. A city is bigger than a town.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19202902"/>
                  </a:ext>
                </a:extLst>
              </a:tr>
              <a:tr h="51869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far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Something a long way away - The sea is too </a:t>
                      </a:r>
                      <a:r>
                        <a:rPr lang="en-GB" sz="1400" b="1" dirty="0">
                          <a:latin typeface="+mn-lt"/>
                        </a:rPr>
                        <a:t>far</a:t>
                      </a:r>
                      <a:r>
                        <a:rPr lang="en-GB" sz="1400" dirty="0">
                          <a:latin typeface="+mn-lt"/>
                        </a:rPr>
                        <a:t> from school to walk.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98936301"/>
                  </a:ext>
                </a:extLst>
              </a:tr>
              <a:tr h="51869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near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Something that is close  - Asda is </a:t>
                      </a:r>
                      <a:r>
                        <a:rPr lang="en-GB" sz="1400" b="1" dirty="0">
                          <a:latin typeface="+mn-lt"/>
                        </a:rPr>
                        <a:t>near</a:t>
                      </a:r>
                      <a:r>
                        <a:rPr lang="en-GB" sz="1400" dirty="0">
                          <a:latin typeface="+mn-lt"/>
                        </a:rPr>
                        <a:t> to school.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8366136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4561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1146DF9-379D-4619-A4F2-EA0272DF9DB7}"/>
              </a:ext>
            </a:extLst>
          </p:cNvPr>
          <p:cNvSpPr txBox="1"/>
          <p:nvPr/>
        </p:nvSpPr>
        <p:spPr>
          <a:xfrm>
            <a:off x="83175" y="569109"/>
            <a:ext cx="4374525" cy="369332"/>
          </a:xfrm>
          <a:prstGeom prst="rect">
            <a:avLst/>
          </a:prstGeom>
          <a:solidFill>
            <a:srgbClr val="CC00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What You Should Know Already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8D5381-61A8-49E2-BB1A-84F08969C819}"/>
              </a:ext>
            </a:extLst>
          </p:cNvPr>
          <p:cNvSpPr txBox="1"/>
          <p:nvPr/>
        </p:nvSpPr>
        <p:spPr>
          <a:xfrm>
            <a:off x="83175" y="1021679"/>
            <a:ext cx="4374525" cy="1169551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I know my first name and can write it down correctly.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I know how old I am.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I know the names of the people I live with and their relationship to me.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I know I go to St John’s School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510A20-D31D-4AAF-A11E-3E668BEB8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1748" y="-1"/>
            <a:ext cx="674042" cy="4395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591621B-A8F8-4BA5-A109-F2C7E4C3FCF8}"/>
              </a:ext>
            </a:extLst>
          </p:cNvPr>
          <p:cNvSpPr txBox="1"/>
          <p:nvPr/>
        </p:nvSpPr>
        <p:spPr>
          <a:xfrm>
            <a:off x="4512129" y="4053992"/>
            <a:ext cx="5168589" cy="369332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Key Facts I Need to Know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EA5A817-D4F2-4EC6-83F9-D43FE4861920}"/>
              </a:ext>
            </a:extLst>
          </p:cNvPr>
          <p:cNvSpPr txBox="1"/>
          <p:nvPr/>
        </p:nvSpPr>
        <p:spPr>
          <a:xfrm>
            <a:off x="4579072" y="4568860"/>
            <a:ext cx="503470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 </a:t>
            </a:r>
            <a:r>
              <a:rPr lang="en-GB" sz="1400" dirty="0"/>
              <a:t>I go to school at St John’s Cathedral Catholic Primary School.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EA5A817-D4F2-4EC6-83F9-D43FE4861920}"/>
              </a:ext>
            </a:extLst>
          </p:cNvPr>
          <p:cNvSpPr txBox="1"/>
          <p:nvPr/>
        </p:nvSpPr>
        <p:spPr>
          <a:xfrm>
            <a:off x="4579071" y="5042791"/>
            <a:ext cx="503470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 know people live in different types of homes.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A5A817-D4F2-4EC6-83F9-D43FE4861920}"/>
              </a:ext>
            </a:extLst>
          </p:cNvPr>
          <p:cNvSpPr txBox="1"/>
          <p:nvPr/>
        </p:nvSpPr>
        <p:spPr>
          <a:xfrm>
            <a:off x="4590873" y="5466221"/>
            <a:ext cx="503470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 can describe people in my family using the words – older/ younger, child or adult.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EA5A817-D4F2-4EC6-83F9-D43FE4861920}"/>
              </a:ext>
            </a:extLst>
          </p:cNvPr>
          <p:cNvSpPr txBox="1"/>
          <p:nvPr/>
        </p:nvSpPr>
        <p:spPr>
          <a:xfrm>
            <a:off x="4590873" y="6094040"/>
            <a:ext cx="503470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 know families are all different.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C8D0B8-3AB7-439E-B22F-FA9C583991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2758"/>
          <a:stretch/>
        </p:blipFill>
        <p:spPr>
          <a:xfrm>
            <a:off x="4579071" y="619761"/>
            <a:ext cx="3147608" cy="16438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7DD16E-833D-473F-BE61-EF567AF1EB2F}"/>
              </a:ext>
            </a:extLst>
          </p:cNvPr>
          <p:cNvSpPr txBox="1"/>
          <p:nvPr/>
        </p:nvSpPr>
        <p:spPr>
          <a:xfrm>
            <a:off x="7449810" y="920937"/>
            <a:ext cx="2163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families are all different.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DB729E-E73B-4646-B82B-2C119E810FED}"/>
              </a:ext>
            </a:extLst>
          </p:cNvPr>
          <p:cNvSpPr txBox="1"/>
          <p:nvPr/>
        </p:nvSpPr>
        <p:spPr>
          <a:xfrm>
            <a:off x="4655707" y="2460963"/>
            <a:ext cx="11495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I was born.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49E76DF-E3BE-4ECB-A584-B41005039D6C}"/>
              </a:ext>
            </a:extLst>
          </p:cNvPr>
          <p:cNvSpPr txBox="1"/>
          <p:nvPr/>
        </p:nvSpPr>
        <p:spPr>
          <a:xfrm>
            <a:off x="4478020" y="3332045"/>
            <a:ext cx="7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2014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FAA91EA-8AF9-4A18-9952-9AF3B473C85A}"/>
              </a:ext>
            </a:extLst>
          </p:cNvPr>
          <p:cNvSpPr txBox="1"/>
          <p:nvPr/>
        </p:nvSpPr>
        <p:spPr>
          <a:xfrm>
            <a:off x="9171786" y="3285212"/>
            <a:ext cx="7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2021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0847CDB-94DC-4EF2-8829-BB3FC4F1938A}"/>
              </a:ext>
            </a:extLst>
          </p:cNvPr>
          <p:cNvGrpSpPr/>
          <p:nvPr/>
        </p:nvGrpSpPr>
        <p:grpSpPr>
          <a:xfrm>
            <a:off x="4714240" y="2425581"/>
            <a:ext cx="5212472" cy="1263841"/>
            <a:chOff x="4683760" y="2632436"/>
            <a:chExt cx="5212472" cy="126384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43D6995-2750-468D-B52F-030F6A7F85A4}"/>
                </a:ext>
              </a:extLst>
            </p:cNvPr>
            <p:cNvCxnSpPr>
              <a:cxnSpLocks/>
            </p:cNvCxnSpPr>
            <p:nvPr/>
          </p:nvCxnSpPr>
          <p:spPr>
            <a:xfrm>
              <a:off x="4683760" y="3266440"/>
              <a:ext cx="478536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28AC6160-A1E4-4C63-98EF-A38118F10C8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062943" y="2971800"/>
              <a:ext cx="0" cy="29464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95404677-F20C-4FC5-8022-A7AE5ECD98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69120" y="3266440"/>
              <a:ext cx="0" cy="29464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95F8F161-BD1B-4D66-B5B0-64F30154EEE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69120" y="2982170"/>
              <a:ext cx="0" cy="29464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89B0870-B33F-4316-B0B0-1266B7465EB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14240" y="3276810"/>
              <a:ext cx="0" cy="29464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FE163DA0-A823-4D7B-8364-5DF69FEC0C9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89274" y="3276810"/>
              <a:ext cx="0" cy="29464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C56D3A4-D3D2-40E4-8F66-C73A2B9F384D}"/>
                </a:ext>
              </a:extLst>
            </p:cNvPr>
            <p:cNvSpPr txBox="1"/>
            <p:nvPr/>
          </p:nvSpPr>
          <p:spPr>
            <a:xfrm>
              <a:off x="9141306" y="2662068"/>
              <a:ext cx="7549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Now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C68AB77-46FF-4E7B-B005-1C7DCB9FDBAD}"/>
                </a:ext>
              </a:extLst>
            </p:cNvPr>
            <p:cNvSpPr txBox="1"/>
            <p:nvPr/>
          </p:nvSpPr>
          <p:spPr>
            <a:xfrm>
              <a:off x="8353032" y="3526945"/>
              <a:ext cx="7549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2020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C486D2E-1284-47DB-B182-121FF7D36509}"/>
                </a:ext>
              </a:extLst>
            </p:cNvPr>
            <p:cNvSpPr txBox="1"/>
            <p:nvPr/>
          </p:nvSpPr>
          <p:spPr>
            <a:xfrm>
              <a:off x="8126584" y="2632436"/>
              <a:ext cx="11253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I started Reception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4B2D571C-DF50-4E2D-BFDB-5EB2393FC2B9}"/>
              </a:ext>
            </a:extLst>
          </p:cNvPr>
          <p:cNvSpPr txBox="1"/>
          <p:nvPr/>
        </p:nvSpPr>
        <p:spPr>
          <a:xfrm>
            <a:off x="4786643" y="3637498"/>
            <a:ext cx="4827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Can you add more information to your timeline?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4380A22-4D88-4E44-8BB5-ED4047D07C1A}"/>
              </a:ext>
            </a:extLst>
          </p:cNvPr>
          <p:cNvSpPr txBox="1"/>
          <p:nvPr/>
        </p:nvSpPr>
        <p:spPr>
          <a:xfrm>
            <a:off x="191941" y="2741714"/>
            <a:ext cx="480209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</a:rPr>
              <a:t>Portsmouth</a:t>
            </a:r>
            <a:endParaRPr lang="en-GB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/>
              <a:t>Portsmouth is a city by the sea. </a:t>
            </a:r>
          </a:p>
          <a:p>
            <a:pPr marL="0" indent="0">
              <a:buNone/>
            </a:pPr>
            <a:r>
              <a:rPr lang="en-GB" dirty="0"/>
              <a:t>I can recognise some places near to my home.</a:t>
            </a:r>
          </a:p>
          <a:p>
            <a:pPr marL="0" indent="0">
              <a:buNone/>
            </a:pPr>
            <a:r>
              <a:rPr lang="en-GB" dirty="0"/>
              <a:t>I can talk about South Parade Pier  and the sea front.</a:t>
            </a:r>
            <a:endParaRPr lang="en-GB" u="sng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1FD58C-1BC2-40F9-A1CC-3DFB65F5B3FE}"/>
              </a:ext>
            </a:extLst>
          </p:cNvPr>
          <p:cNvSpPr txBox="1"/>
          <p:nvPr/>
        </p:nvSpPr>
        <p:spPr>
          <a:xfrm>
            <a:off x="6461686" y="5251042"/>
            <a:ext cx="3157023" cy="144655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Websites </a:t>
            </a:r>
          </a:p>
          <a:p>
            <a:r>
              <a:rPr lang="en-GB" sz="1000" dirty="0"/>
              <a:t>https://earth.google.com</a:t>
            </a:r>
          </a:p>
          <a:p>
            <a:r>
              <a:rPr lang="en-GB" sz="1000" dirty="0"/>
              <a:t>https://www.visitportsmouth.co.uk/</a:t>
            </a:r>
          </a:p>
          <a:p>
            <a:r>
              <a:rPr lang="en-GB" sz="1400" b="1" u="sng" dirty="0"/>
              <a:t>Brilliant Books: </a:t>
            </a:r>
            <a:r>
              <a:rPr lang="en-GB" sz="1000" dirty="0"/>
              <a:t>: </a:t>
            </a:r>
          </a:p>
          <a:p>
            <a:r>
              <a:rPr lang="en-GB" sz="1000" dirty="0"/>
              <a:t>Claude in the City by Alex T. Smith</a:t>
            </a:r>
          </a:p>
          <a:p>
            <a:r>
              <a:rPr lang="en-GB" sz="1000" dirty="0"/>
              <a:t>A Place to Call Home by Ellen Lawrence</a:t>
            </a:r>
          </a:p>
          <a:p>
            <a:pPr algn="l"/>
            <a:r>
              <a:rPr lang="en-GB" sz="1000" b="0" i="0" dirty="0">
                <a:effectLst/>
                <a:latin typeface="Patua One"/>
              </a:rPr>
              <a:t>Katie Morag and the New Pier by Marri </a:t>
            </a:r>
            <a:r>
              <a:rPr lang="en-GB" sz="1000" b="0" i="0" dirty="0" err="1">
                <a:effectLst/>
                <a:latin typeface="Patua One"/>
              </a:rPr>
              <a:t>Hedderwick</a:t>
            </a:r>
            <a:endParaRPr lang="en-GB" sz="1000" dirty="0"/>
          </a:p>
          <a:p>
            <a:pPr marL="171450" indent="-171450" algn="l" fontAlgn="base">
              <a:buFont typeface="Wingdings" panose="05000000000000000000" pitchFamily="2" charset="2"/>
              <a:buChar char="§"/>
            </a:pPr>
            <a:endParaRPr lang="en-GB" sz="1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CF3C83-879B-4193-868C-1B7E077664A9}"/>
              </a:ext>
            </a:extLst>
          </p:cNvPr>
          <p:cNvSpPr txBox="1"/>
          <p:nvPr/>
        </p:nvSpPr>
        <p:spPr>
          <a:xfrm>
            <a:off x="6449368" y="4777076"/>
            <a:ext cx="3157023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Other Sources of Information.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D86FB4-7313-405C-BD29-F7721CB25973}"/>
              </a:ext>
            </a:extLst>
          </p:cNvPr>
          <p:cNvSpPr txBox="1">
            <a:spLocks/>
          </p:cNvSpPr>
          <p:nvPr/>
        </p:nvSpPr>
        <p:spPr>
          <a:xfrm>
            <a:off x="191941" y="326312"/>
            <a:ext cx="4802089" cy="232708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numCol="1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GB" sz="1800" b="1" u="sng" dirty="0">
                <a:solidFill>
                  <a:srgbClr val="FF0000"/>
                </a:solidFill>
              </a:rPr>
              <a:t>All about Me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rgbClr val="FF0000"/>
                </a:solidFill>
              </a:rPr>
              <a:t>I know my address is where I live.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rgbClr val="FF0000"/>
                </a:solidFill>
              </a:rPr>
              <a:t>I know I live in Portsmouth, England.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rgbClr val="FF0000"/>
                </a:solidFill>
              </a:rPr>
              <a:t>I know some of my family may live near or far away in other countries.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64369" y="345074"/>
            <a:ext cx="4649690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FF0000"/>
                </a:solidFill>
              </a:rPr>
              <a:t>My School</a:t>
            </a:r>
          </a:p>
          <a:p>
            <a:r>
              <a:rPr lang="en-GB" dirty="0"/>
              <a:t>I know how to find my way to the school hall, the art room, the playground and the Trim Trail. </a:t>
            </a:r>
          </a:p>
          <a:p>
            <a:endParaRPr lang="en-GB" dirty="0"/>
          </a:p>
          <a:p>
            <a:r>
              <a:rPr lang="en-GB" dirty="0"/>
              <a:t>I can draw a simple map of the playground. </a:t>
            </a:r>
          </a:p>
          <a:p>
            <a:endParaRPr lang="en-GB" dirty="0"/>
          </a:p>
          <a:p>
            <a:r>
              <a:rPr lang="en-GB" dirty="0"/>
              <a:t>I know features that are near or far away from my classroom.</a:t>
            </a:r>
            <a:endParaRPr lang="en-GB" b="1" u="sng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6DE1DC-C122-4F0A-BDDC-BEDB978213E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57" r="40769"/>
          <a:stretch/>
        </p:blipFill>
        <p:spPr>
          <a:xfrm>
            <a:off x="5410386" y="2741715"/>
            <a:ext cx="1361440" cy="165756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AFC4217-C2ED-486E-AF26-A15E763F541B}"/>
              </a:ext>
            </a:extLst>
          </p:cNvPr>
          <p:cNvSpPr txBox="1"/>
          <p:nvPr/>
        </p:nvSpPr>
        <p:spPr>
          <a:xfrm>
            <a:off x="672066" y="6328260"/>
            <a:ext cx="2737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South Parade Pier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D394EB-1812-42F9-996F-F7F1E7D554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0243" y="3140383"/>
            <a:ext cx="2336148" cy="136683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8DA5C64-CBAC-4577-8AD3-F23BDEB3D452}"/>
              </a:ext>
            </a:extLst>
          </p:cNvPr>
          <p:cNvSpPr txBox="1"/>
          <p:nvPr/>
        </p:nvSpPr>
        <p:spPr>
          <a:xfrm>
            <a:off x="7679313" y="2771051"/>
            <a:ext cx="1485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Victoria Park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193184-1163-46FB-B5CB-F85A842F15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3142" y="4755650"/>
            <a:ext cx="2377440" cy="150916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D201B99-EAA1-4DFC-8416-7ADB392DBCF4}"/>
              </a:ext>
            </a:extLst>
          </p:cNvPr>
          <p:cNvSpPr txBox="1"/>
          <p:nvPr/>
        </p:nvSpPr>
        <p:spPr>
          <a:xfrm>
            <a:off x="4221666" y="6321157"/>
            <a:ext cx="237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Guildhall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41AD98-F4A7-4172-A4ED-4A773C9BC4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145" y="4399281"/>
            <a:ext cx="3349488" cy="193948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51AB3D6-A6B3-4D95-82AF-ACBBAFD80AEC}"/>
              </a:ext>
            </a:extLst>
          </p:cNvPr>
          <p:cNvSpPr txBox="1"/>
          <p:nvPr/>
        </p:nvSpPr>
        <p:spPr>
          <a:xfrm>
            <a:off x="4941862" y="4381315"/>
            <a:ext cx="2737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Spinnaker Tower</a:t>
            </a:r>
          </a:p>
        </p:txBody>
      </p:sp>
    </p:spTree>
    <p:extLst>
      <p:ext uri="{BB962C8B-B14F-4D97-AF65-F5344CB8AC3E}">
        <p14:creationId xmlns:p14="http://schemas.microsoft.com/office/powerpoint/2010/main" val="3162284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5F30EE246AF7641A69A541A1C23F3AE" ma:contentTypeVersion="14" ma:contentTypeDescription="Create a new document." ma:contentTypeScope="" ma:versionID="71743c0917df23776a31842211382cbb">
  <xsd:schema xmlns:xsd="http://www.w3.org/2001/XMLSchema" xmlns:xs="http://www.w3.org/2001/XMLSchema" xmlns:p="http://schemas.microsoft.com/office/2006/metadata/properties" xmlns:ns2="9ebcc849-5490-4d31-b288-a6b6c640542c" xmlns:ns3="9118954e-e3f9-4025-b649-a9286eea2501" targetNamespace="http://schemas.microsoft.com/office/2006/metadata/properties" ma:root="true" ma:fieldsID="1ef0d697d4e310f804090a6f1ddd51dc" ns2:_="" ns3:_="">
    <xsd:import namespace="9ebcc849-5490-4d31-b288-a6b6c640542c"/>
    <xsd:import namespace="9118954e-e3f9-4025-b649-a9286eea25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bcc849-5490-4d31-b288-a6b6c64054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18954e-e3f9-4025-b649-a9286eea2501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2a264ae-ebb3-4777-9352-b7b0196eca3d}" ma:internalName="TaxCatchAll" ma:showField="CatchAllData" ma:web="9118954e-e3f9-4025-b649-a9286eea250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ebcc849-5490-4d31-b288-a6b6c640542c">
      <Terms xmlns="http://schemas.microsoft.com/office/infopath/2007/PartnerControls"/>
    </lcf76f155ced4ddcb4097134ff3c332f>
    <TaxCatchAll xmlns="9118954e-e3f9-4025-b649-a9286eea2501" xsi:nil="true"/>
  </documentManagement>
</p:properties>
</file>

<file path=customXml/itemProps1.xml><?xml version="1.0" encoding="utf-8"?>
<ds:datastoreItem xmlns:ds="http://schemas.openxmlformats.org/officeDocument/2006/customXml" ds:itemID="{370FF11E-5008-487A-9EDA-E5C76731F7C3}"/>
</file>

<file path=customXml/itemProps2.xml><?xml version="1.0" encoding="utf-8"?>
<ds:datastoreItem xmlns:ds="http://schemas.openxmlformats.org/officeDocument/2006/customXml" ds:itemID="{D72FC9E3-22F5-4B03-ADD0-21EB60BC0674}"/>
</file>

<file path=customXml/itemProps3.xml><?xml version="1.0" encoding="utf-8"?>
<ds:datastoreItem xmlns:ds="http://schemas.openxmlformats.org/officeDocument/2006/customXml" ds:itemID="{034C9082-CB01-4BE9-8464-4EDB4C16BD0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7430</TotalTime>
  <Words>436</Words>
  <Application>Microsoft Office PowerPoint</Application>
  <PresentationFormat>A4 Paper (210x297 mm)</PresentationFormat>
  <Paragraphs>62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Patua One</vt:lpstr>
      <vt:lpstr>SassoonCRInfantMedium</vt:lpstr>
      <vt:lpstr>Wingdings</vt:lpstr>
      <vt:lpstr>Office Theme</vt:lpstr>
      <vt:lpstr>  Year 1 Geography – Super Me!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amunns</cp:lastModifiedBy>
  <cp:revision>93</cp:revision>
  <cp:lastPrinted>2021-09-02T11:58:46Z</cp:lastPrinted>
  <dcterms:created xsi:type="dcterms:W3CDTF">2017-10-15T20:56:30Z</dcterms:created>
  <dcterms:modified xsi:type="dcterms:W3CDTF">2021-09-14T18:21:11Z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0x01010025F30EE246AF7641A69A541A1C23F3AE</vt:lpwstr>
  </property>
  <property fmtid="{D5CDD505-2E9C-101B-9397-08002B2CF9AE}" pid="3" name="Order">
    <vt:r8>10100</vt:r8>
  </property>
</Properties>
</file>