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9" r:id="rId1"/>
  </p:sldMasterIdLst>
  <p:notesMasterIdLst>
    <p:notesMasterId r:id="rId4"/>
  </p:notesMasterIdLst>
  <p:sldIdLst>
    <p:sldId id="256" r:id="rId2"/>
    <p:sldId id="257" r:id="rId3"/>
  </p:sldIdLst>
  <p:sldSz cx="9906000" cy="6858000" type="A4"/>
  <p:notesSz cx="6889750"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FF"/>
    <a:srgbClr val="FF99FF"/>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41" autoAdjust="0"/>
    <p:restoredTop sz="94627"/>
  </p:normalViewPr>
  <p:slideViewPr>
    <p:cSldViewPr snapToGrid="0" snapToObjects="1">
      <p:cViewPr>
        <p:scale>
          <a:sx n="110" d="100"/>
          <a:sy n="110" d="100"/>
        </p:scale>
        <p:origin x="396"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5558" cy="502676"/>
          </a:xfrm>
          <a:prstGeom prst="rect">
            <a:avLst/>
          </a:prstGeom>
        </p:spPr>
        <p:txBody>
          <a:bodyPr vert="horz" lIns="92300" tIns="46150" rIns="92300" bIns="46150" numCol="1" rtlCol="0"/>
          <a:lstStyle>
            <a:lvl1pPr algn="l">
              <a:defRPr sz="1200"/>
            </a:lvl1pPr>
          </a:lstStyle>
          <a:p>
            <a:endParaRPr lang="en-US"/>
          </a:p>
        </p:txBody>
      </p:sp>
      <p:sp>
        <p:nvSpPr>
          <p:cNvPr id="3" name="Date Placeholder 2"/>
          <p:cNvSpPr>
            <a:spLocks noGrp="1"/>
          </p:cNvSpPr>
          <p:nvPr>
            <p:ph type="dt" idx="1"/>
          </p:nvPr>
        </p:nvSpPr>
        <p:spPr>
          <a:xfrm>
            <a:off x="3902598" y="0"/>
            <a:ext cx="2985558" cy="502676"/>
          </a:xfrm>
          <a:prstGeom prst="rect">
            <a:avLst/>
          </a:prstGeom>
        </p:spPr>
        <p:txBody>
          <a:bodyPr vert="horz" lIns="92300" tIns="46150" rIns="92300" bIns="46150" numCol="1" rtlCol="0"/>
          <a:lstStyle>
            <a:lvl1pPr algn="r">
              <a:defRPr sz="1200"/>
            </a:lvl1pPr>
          </a:lstStyle>
          <a:p>
            <a:fld id="{74DA69C8-F84C-2947-85D9-F4E475966ECC}" type="datetimeFigureOut">
              <a:rPr lang="en-US" smtClean="0"/>
              <a:t>8/26/2021</a:t>
            </a:fld>
            <a:endParaRPr lang="en-US"/>
          </a:p>
        </p:txBody>
      </p:sp>
      <p:sp>
        <p:nvSpPr>
          <p:cNvPr id="4" name="Slide Image Placeholder 3"/>
          <p:cNvSpPr>
            <a:spLocks noGrp="1" noRot="1" noChangeAspect="1"/>
          </p:cNvSpPr>
          <p:nvPr>
            <p:ph type="sldImg" idx="2"/>
          </p:nvPr>
        </p:nvSpPr>
        <p:spPr>
          <a:xfrm>
            <a:off x="1003300" y="1252538"/>
            <a:ext cx="4883150" cy="3381375"/>
          </a:xfrm>
          <a:prstGeom prst="rect">
            <a:avLst/>
          </a:prstGeom>
          <a:noFill/>
          <a:ln w="12700">
            <a:solidFill>
              <a:prstClr val="black"/>
            </a:solidFill>
          </a:ln>
        </p:spPr>
        <p:txBody>
          <a:bodyPr vert="horz" lIns="92300" tIns="46150" rIns="92300" bIns="46150" numCol="1" rtlCol="0" anchor="ctr"/>
          <a:lstStyle/>
          <a:p>
            <a:endParaRPr lang="en-US"/>
          </a:p>
        </p:txBody>
      </p:sp>
      <p:sp>
        <p:nvSpPr>
          <p:cNvPr id="5" name="Notes Placeholder 4"/>
          <p:cNvSpPr>
            <a:spLocks noGrp="1"/>
          </p:cNvSpPr>
          <p:nvPr>
            <p:ph type="body" sz="quarter" idx="3"/>
          </p:nvPr>
        </p:nvSpPr>
        <p:spPr>
          <a:xfrm>
            <a:off x="688976" y="4821506"/>
            <a:ext cx="5511800" cy="3944868"/>
          </a:xfrm>
          <a:prstGeom prst="rect">
            <a:avLst/>
          </a:prstGeom>
        </p:spPr>
        <p:txBody>
          <a:bodyPr vert="horz" lIns="92300" tIns="46150" rIns="92300" bIns="4615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516040"/>
            <a:ext cx="2985558" cy="502675"/>
          </a:xfrm>
          <a:prstGeom prst="rect">
            <a:avLst/>
          </a:prstGeom>
        </p:spPr>
        <p:txBody>
          <a:bodyPr vert="horz" lIns="92300" tIns="46150" rIns="92300" bIns="4615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902598" y="9516040"/>
            <a:ext cx="2985558" cy="502675"/>
          </a:xfrm>
          <a:prstGeom prst="rect">
            <a:avLst/>
          </a:prstGeom>
        </p:spPr>
        <p:txBody>
          <a:bodyPr vert="horz" lIns="92300" tIns="46150" rIns="92300" bIns="4615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09708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8/26/2021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8/26/2021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topics/zxsbcd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www.dkfindout.com/uk/history/anglo-saxon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2818"/>
            <a:ext cx="9271710" cy="464754"/>
          </a:xfrm>
          <a:solidFill>
            <a:schemeClr val="accent4">
              <a:lumMod val="40000"/>
              <a:lumOff val="60000"/>
            </a:schemeClr>
          </a:solidFill>
        </p:spPr>
        <p:txBody>
          <a:bodyPr numCol="1">
            <a:noAutofit/>
          </a:bodyPr>
          <a:lstStyle/>
          <a:p>
            <a:r>
              <a:rPr lang="en-US" sz="1800" b="1" dirty="0"/>
              <a:t>		</a:t>
            </a:r>
            <a:r>
              <a:rPr lang="en-US" sz="2400" b="1" dirty="0">
                <a:latin typeface="+mn-lt"/>
              </a:rPr>
              <a:t>Year 5 History - Anglo Saxons</a:t>
            </a: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1195980750"/>
              </p:ext>
            </p:extLst>
          </p:nvPr>
        </p:nvGraphicFramePr>
        <p:xfrm>
          <a:off x="206477" y="1347783"/>
          <a:ext cx="2544814" cy="5195906"/>
        </p:xfrm>
        <a:graphic>
          <a:graphicData uri="http://schemas.openxmlformats.org/drawingml/2006/table">
            <a:tbl>
              <a:tblPr firstRow="1" bandRow="1">
                <a:tableStyleId>{5C22544A-7EE6-4342-B048-85BDC9FD1C3A}</a:tableStyleId>
              </a:tblPr>
              <a:tblGrid>
                <a:gridCol w="325151">
                  <a:extLst>
                    <a:ext uri="{9D8B030D-6E8A-4147-A177-3AD203B41FA5}">
                      <a16:colId xmlns:a16="http://schemas.microsoft.com/office/drawing/2014/main" val="20002"/>
                    </a:ext>
                  </a:extLst>
                </a:gridCol>
                <a:gridCol w="776177">
                  <a:extLst>
                    <a:ext uri="{9D8B030D-6E8A-4147-A177-3AD203B41FA5}">
                      <a16:colId xmlns:a16="http://schemas.microsoft.com/office/drawing/2014/main" val="20000"/>
                    </a:ext>
                  </a:extLst>
                </a:gridCol>
                <a:gridCol w="1443486">
                  <a:extLst>
                    <a:ext uri="{9D8B030D-6E8A-4147-A177-3AD203B41FA5}">
                      <a16:colId xmlns:a16="http://schemas.microsoft.com/office/drawing/2014/main" val="20001"/>
                    </a:ext>
                  </a:extLst>
                </a:gridCol>
              </a:tblGrid>
              <a:tr h="300578">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a:t>Important Vocabulary</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583212">
                <a:tc>
                  <a:txBody>
                    <a:bodyPr/>
                    <a:lstStyle/>
                    <a:p>
                      <a:r>
                        <a:rPr lang="en-US" sz="1200" dirty="0"/>
                        <a:t>1</a:t>
                      </a:r>
                    </a:p>
                  </a:txBody>
                  <a:tcPr marL="74295" marR="74295" marT="37148" marB="37148"/>
                </a:tc>
                <a:tc>
                  <a:txBody>
                    <a:bodyPr/>
                    <a:lstStyle/>
                    <a:p>
                      <a:r>
                        <a:rPr lang="en-GB" sz="900" b="1" dirty="0"/>
                        <a:t>archaeology </a:t>
                      </a:r>
                    </a:p>
                  </a:txBody>
                  <a:tcPr marL="74295" marR="74295" marT="37148" marB="37148"/>
                </a:tc>
                <a:tc>
                  <a:txBody>
                    <a:bodyPr/>
                    <a:lstStyle/>
                    <a:p>
                      <a:r>
                        <a:rPr lang="en-GB" sz="800" dirty="0"/>
                        <a:t>The study of the past by examining the remains of buildings, tools and other objects.</a:t>
                      </a:r>
                    </a:p>
                  </a:txBody>
                  <a:tcPr marL="74295" marR="74295" marT="37148" marB="37148"/>
                </a:tc>
                <a:extLst>
                  <a:ext uri="{0D108BD9-81ED-4DB2-BD59-A6C34878D82A}">
                    <a16:rowId xmlns:a16="http://schemas.microsoft.com/office/drawing/2014/main" val="10001"/>
                  </a:ext>
                </a:extLst>
              </a:tr>
              <a:tr h="583212">
                <a:tc>
                  <a:txBody>
                    <a:bodyPr/>
                    <a:lstStyle/>
                    <a:p>
                      <a:r>
                        <a:rPr lang="en-US" sz="1200" dirty="0"/>
                        <a:t>2</a:t>
                      </a:r>
                    </a:p>
                  </a:txBody>
                  <a:tcPr marL="74295" marR="74295" marT="37148" marB="37148"/>
                </a:tc>
                <a:tc>
                  <a:txBody>
                    <a:bodyPr/>
                    <a:lstStyle/>
                    <a:p>
                      <a:r>
                        <a:rPr lang="en-GB" sz="1000" b="1" dirty="0"/>
                        <a:t>artefact</a:t>
                      </a:r>
                    </a:p>
                  </a:txBody>
                  <a:tcPr marL="74295" marR="74295" marT="37148" marB="37148"/>
                </a:tc>
                <a:tc>
                  <a:txBody>
                    <a:bodyPr/>
                    <a:lstStyle/>
                    <a:p>
                      <a:r>
                        <a:rPr lang="en-GB" sz="800" dirty="0"/>
                        <a:t>An object from the past that was made by a human and shows how they lived – pottery, coins, weapons  etc.</a:t>
                      </a:r>
                    </a:p>
                  </a:txBody>
                  <a:tcPr marL="74295" marR="74295" marT="37148" marB="37148"/>
                </a:tc>
                <a:extLst>
                  <a:ext uri="{0D108BD9-81ED-4DB2-BD59-A6C34878D82A}">
                    <a16:rowId xmlns:a16="http://schemas.microsoft.com/office/drawing/2014/main" val="10002"/>
                  </a:ext>
                </a:extLst>
              </a:tr>
              <a:tr h="336530">
                <a:tc>
                  <a:txBody>
                    <a:bodyPr/>
                    <a:lstStyle/>
                    <a:p>
                      <a:r>
                        <a:rPr lang="en-US" sz="1200" dirty="0"/>
                        <a:t>3</a:t>
                      </a:r>
                    </a:p>
                  </a:txBody>
                  <a:tcPr marL="74295" marR="74295" marT="37148" marB="37148"/>
                </a:tc>
                <a:tc>
                  <a:txBody>
                    <a:bodyPr/>
                    <a:lstStyle/>
                    <a:p>
                      <a:r>
                        <a:rPr lang="en-GB" sz="1000" b="1" dirty="0"/>
                        <a:t>invade</a:t>
                      </a:r>
                    </a:p>
                  </a:txBody>
                  <a:tcPr marL="74295" marR="74295" marT="37148" marB="37148"/>
                </a:tc>
                <a:tc>
                  <a:txBody>
                    <a:bodyPr/>
                    <a:lstStyle/>
                    <a:p>
                      <a:r>
                        <a:rPr lang="en-GB" sz="800" dirty="0"/>
                        <a:t>To enter a country by force with an army.</a:t>
                      </a:r>
                    </a:p>
                  </a:txBody>
                  <a:tcPr marL="74295" marR="74295" marT="37148" marB="37148"/>
                </a:tc>
                <a:extLst>
                  <a:ext uri="{0D108BD9-81ED-4DB2-BD59-A6C34878D82A}">
                    <a16:rowId xmlns:a16="http://schemas.microsoft.com/office/drawing/2014/main" val="10003"/>
                  </a:ext>
                </a:extLst>
              </a:tr>
              <a:tr h="456685">
                <a:tc>
                  <a:txBody>
                    <a:bodyPr/>
                    <a:lstStyle/>
                    <a:p>
                      <a:r>
                        <a:rPr lang="en-US" sz="1200" dirty="0"/>
                        <a:t>4</a:t>
                      </a:r>
                    </a:p>
                  </a:txBody>
                  <a:tcPr marL="74295" marR="74295" marT="37148" marB="37148"/>
                </a:tc>
                <a:tc>
                  <a:txBody>
                    <a:bodyPr/>
                    <a:lstStyle/>
                    <a:p>
                      <a:r>
                        <a:rPr lang="en-GB" sz="1000" b="1" dirty="0"/>
                        <a:t>monastery</a:t>
                      </a:r>
                    </a:p>
                  </a:txBody>
                  <a:tcPr marL="74295" marR="74295" marT="37148" marB="37148"/>
                </a:tc>
                <a:tc>
                  <a:txBody>
                    <a:bodyPr/>
                    <a:lstStyle/>
                    <a:p>
                      <a:r>
                        <a:rPr lang="en-GB" sz="800" dirty="0"/>
                        <a:t>A building where people (often monks) lived and worshipped, devoting their lives to God.</a:t>
                      </a:r>
                    </a:p>
                  </a:txBody>
                  <a:tcPr marL="74295" marR="74295" marT="37148" marB="37148"/>
                </a:tc>
                <a:extLst>
                  <a:ext uri="{0D108BD9-81ED-4DB2-BD59-A6C34878D82A}">
                    <a16:rowId xmlns:a16="http://schemas.microsoft.com/office/drawing/2014/main" val="10004"/>
                  </a:ext>
                </a:extLst>
              </a:tr>
              <a:tr h="456685">
                <a:tc>
                  <a:txBody>
                    <a:bodyPr/>
                    <a:lstStyle/>
                    <a:p>
                      <a:r>
                        <a:rPr lang="en-US" sz="1200" dirty="0"/>
                        <a:t>5</a:t>
                      </a:r>
                    </a:p>
                  </a:txBody>
                  <a:tcPr marL="74295" marR="74295" marT="37148" marB="37148"/>
                </a:tc>
                <a:tc>
                  <a:txBody>
                    <a:bodyPr/>
                    <a:lstStyle/>
                    <a:p>
                      <a:r>
                        <a:rPr lang="en-GB" sz="1000" b="1" dirty="0"/>
                        <a:t>pagans</a:t>
                      </a:r>
                    </a:p>
                  </a:txBody>
                  <a:tcPr marL="74295" marR="74295" marT="37148" marB="37148"/>
                </a:tc>
                <a:tc>
                  <a:txBody>
                    <a:bodyPr/>
                    <a:lstStyle/>
                    <a:p>
                      <a:r>
                        <a:rPr lang="en-GB" sz="800" dirty="0"/>
                        <a:t>People who didn’t believe in just one God but worshipped several gods and goddesses.</a:t>
                      </a:r>
                    </a:p>
                  </a:txBody>
                  <a:tcPr marL="74295" marR="74295" marT="37148" marB="37148"/>
                </a:tc>
                <a:extLst>
                  <a:ext uri="{0D108BD9-81ED-4DB2-BD59-A6C34878D82A}">
                    <a16:rowId xmlns:a16="http://schemas.microsoft.com/office/drawing/2014/main" val="10005"/>
                  </a:ext>
                </a:extLst>
              </a:tr>
              <a:tr h="355211">
                <a:tc>
                  <a:txBody>
                    <a:bodyPr/>
                    <a:lstStyle/>
                    <a:p>
                      <a:r>
                        <a:rPr lang="en-US" sz="1200" dirty="0"/>
                        <a:t>6</a:t>
                      </a:r>
                    </a:p>
                  </a:txBody>
                  <a:tcPr marL="74295" marR="74295" marT="37148" marB="37148"/>
                </a:tc>
                <a:tc>
                  <a:txBody>
                    <a:bodyPr/>
                    <a:lstStyle/>
                    <a:p>
                      <a:r>
                        <a:rPr lang="en-GB" sz="1000" b="1" dirty="0"/>
                        <a:t>raiders</a:t>
                      </a:r>
                    </a:p>
                  </a:txBody>
                  <a:tcPr marL="74295" marR="74295" marT="37148" marB="37148"/>
                </a:tc>
                <a:tc>
                  <a:txBody>
                    <a:bodyPr/>
                    <a:lstStyle/>
                    <a:p>
                      <a:r>
                        <a:rPr lang="en-GB" sz="800" dirty="0"/>
                        <a:t>People who enter a place illegally, usually to steal.</a:t>
                      </a:r>
                    </a:p>
                  </a:txBody>
                  <a:tcPr marL="74295" marR="74295" marT="37148" marB="37148"/>
                </a:tc>
                <a:extLst>
                  <a:ext uri="{0D108BD9-81ED-4DB2-BD59-A6C34878D82A}">
                    <a16:rowId xmlns:a16="http://schemas.microsoft.com/office/drawing/2014/main" val="2332263478"/>
                  </a:ext>
                </a:extLst>
              </a:tr>
              <a:tr h="371418">
                <a:tc>
                  <a:txBody>
                    <a:bodyPr/>
                    <a:lstStyle/>
                    <a:p>
                      <a:r>
                        <a:rPr lang="en-US" sz="1200" dirty="0"/>
                        <a:t>7</a:t>
                      </a:r>
                    </a:p>
                  </a:txBody>
                  <a:tcPr marL="74295" marR="74295" marT="37148" marB="37148"/>
                </a:tc>
                <a:tc>
                  <a:txBody>
                    <a:bodyPr/>
                    <a:lstStyle/>
                    <a:p>
                      <a:r>
                        <a:rPr lang="en-GB" sz="1000" b="1" dirty="0"/>
                        <a:t>Runes</a:t>
                      </a:r>
                    </a:p>
                  </a:txBody>
                  <a:tcPr marL="74295" marR="74295" marT="37148" marB="37148"/>
                </a:tc>
                <a:tc>
                  <a:txBody>
                    <a:bodyPr/>
                    <a:lstStyle/>
                    <a:p>
                      <a:r>
                        <a:rPr lang="en-GB" sz="800" dirty="0"/>
                        <a:t>An alphabet used to write Old English.</a:t>
                      </a:r>
                    </a:p>
                  </a:txBody>
                  <a:tcPr marL="74295" marR="74295" marT="37148" marB="37148"/>
                </a:tc>
                <a:extLst>
                  <a:ext uri="{0D108BD9-81ED-4DB2-BD59-A6C34878D82A}">
                    <a16:rowId xmlns:a16="http://schemas.microsoft.com/office/drawing/2014/main" val="1068278743"/>
                  </a:ext>
                </a:extLst>
              </a:tr>
              <a:tr h="388794">
                <a:tc>
                  <a:txBody>
                    <a:bodyPr/>
                    <a:lstStyle/>
                    <a:p>
                      <a:r>
                        <a:rPr lang="en-US" sz="1200" dirty="0"/>
                        <a:t>8</a:t>
                      </a:r>
                    </a:p>
                  </a:txBody>
                  <a:tcPr marL="74295" marR="74295" marT="37148" marB="37148"/>
                </a:tc>
                <a:tc>
                  <a:txBody>
                    <a:bodyPr/>
                    <a:lstStyle/>
                    <a:p>
                      <a:r>
                        <a:rPr lang="en-GB" sz="1000" b="1" dirty="0"/>
                        <a:t>historical source</a:t>
                      </a:r>
                    </a:p>
                  </a:txBody>
                  <a:tcPr marL="74295" marR="74295" marT="37148" marB="37148"/>
                </a:tc>
                <a:tc>
                  <a:txBody>
                    <a:bodyPr/>
                    <a:lstStyle/>
                    <a:p>
                      <a:r>
                        <a:rPr lang="en-GB" sz="800" dirty="0"/>
                        <a:t>Something  that provides information about the past such as paintings, manuscripts, or artefacts.</a:t>
                      </a:r>
                    </a:p>
                  </a:txBody>
                  <a:tcPr marL="74295" marR="74295" marT="37148" marB="37148"/>
                </a:tc>
                <a:extLst>
                  <a:ext uri="{0D108BD9-81ED-4DB2-BD59-A6C34878D82A}">
                    <a16:rowId xmlns:a16="http://schemas.microsoft.com/office/drawing/2014/main" val="1649023274"/>
                  </a:ext>
                </a:extLst>
              </a:tr>
              <a:tr h="490647">
                <a:tc>
                  <a:txBody>
                    <a:bodyPr/>
                    <a:lstStyle/>
                    <a:p>
                      <a:r>
                        <a:rPr lang="en-US" sz="1200" dirty="0"/>
                        <a:t>9</a:t>
                      </a:r>
                    </a:p>
                  </a:txBody>
                  <a:tcPr marL="74295" marR="74295" marT="37148" marB="37148"/>
                </a:tc>
                <a:tc>
                  <a:txBody>
                    <a:bodyPr/>
                    <a:lstStyle/>
                    <a:p>
                      <a:r>
                        <a:rPr lang="en-GB" sz="1000" b="1" dirty="0"/>
                        <a:t>thatch</a:t>
                      </a:r>
                    </a:p>
                  </a:txBody>
                  <a:tcPr marL="74295" marR="74295" marT="37148" marB="37148"/>
                </a:tc>
                <a:tc>
                  <a:txBody>
                    <a:bodyPr/>
                    <a:lstStyle/>
                    <a:p>
                      <a:r>
                        <a:rPr lang="en-GB" sz="800" dirty="0"/>
                        <a:t>The roof of a building that is made with dried plants such as reeds or straw.</a:t>
                      </a:r>
                    </a:p>
                  </a:txBody>
                  <a:tcPr marL="74295" marR="74295" marT="37148" marB="37148"/>
                </a:tc>
                <a:extLst>
                  <a:ext uri="{0D108BD9-81ED-4DB2-BD59-A6C34878D82A}">
                    <a16:rowId xmlns:a16="http://schemas.microsoft.com/office/drawing/2014/main" val="1046617851"/>
                  </a:ext>
                </a:extLst>
              </a:tr>
              <a:tr h="651714">
                <a:tc>
                  <a:txBody>
                    <a:bodyPr/>
                    <a:lstStyle/>
                    <a:p>
                      <a:r>
                        <a:rPr lang="en-US" sz="1200" dirty="0"/>
                        <a:t>10</a:t>
                      </a:r>
                    </a:p>
                  </a:txBody>
                  <a:tcPr marL="74295" marR="74295" marT="37148" marB="37148"/>
                </a:tc>
                <a:tc>
                  <a:txBody>
                    <a:bodyPr/>
                    <a:lstStyle/>
                    <a:p>
                      <a:r>
                        <a:rPr lang="en-GB" sz="1000" b="1" dirty="0"/>
                        <a:t>wattle and daub</a:t>
                      </a:r>
                    </a:p>
                  </a:txBody>
                  <a:tcPr marL="74295" marR="74295" marT="37148" marB="37148"/>
                </a:tc>
                <a:tc>
                  <a:txBody>
                    <a:bodyPr/>
                    <a:lstStyle/>
                    <a:p>
                      <a:r>
                        <a:rPr lang="en-GB" sz="800" dirty="0"/>
                        <a:t>The weaving of small branches and then covering with a mixture of mud, straw, horse hair and dung to make walls.</a:t>
                      </a:r>
                    </a:p>
                  </a:txBody>
                  <a:tcPr marL="74295" marR="74295" marT="37148" marB="37148"/>
                </a:tc>
                <a:extLst>
                  <a:ext uri="{0D108BD9-81ED-4DB2-BD59-A6C34878D82A}">
                    <a16:rowId xmlns:a16="http://schemas.microsoft.com/office/drawing/2014/main" val="1519202902"/>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2264113679"/>
              </p:ext>
            </p:extLst>
          </p:nvPr>
        </p:nvGraphicFramePr>
        <p:xfrm>
          <a:off x="6387154" y="1345737"/>
          <a:ext cx="3131615" cy="5191980"/>
        </p:xfrm>
        <a:graphic>
          <a:graphicData uri="http://schemas.openxmlformats.org/drawingml/2006/table">
            <a:tbl>
              <a:tblPr firstRow="1" bandRow="1">
                <a:tableStyleId>{00A15C55-8517-42AA-B614-E9B94910E393}</a:tableStyleId>
              </a:tblPr>
              <a:tblGrid>
                <a:gridCol w="221403">
                  <a:extLst>
                    <a:ext uri="{9D8B030D-6E8A-4147-A177-3AD203B41FA5}">
                      <a16:colId xmlns:a16="http://schemas.microsoft.com/office/drawing/2014/main" val="2316687726"/>
                    </a:ext>
                  </a:extLst>
                </a:gridCol>
                <a:gridCol w="973766">
                  <a:extLst>
                    <a:ext uri="{9D8B030D-6E8A-4147-A177-3AD203B41FA5}">
                      <a16:colId xmlns:a16="http://schemas.microsoft.com/office/drawing/2014/main" val="2379496559"/>
                    </a:ext>
                  </a:extLst>
                </a:gridCol>
                <a:gridCol w="1936446">
                  <a:extLst>
                    <a:ext uri="{9D8B030D-6E8A-4147-A177-3AD203B41FA5}">
                      <a16:colId xmlns:a16="http://schemas.microsoft.com/office/drawing/2014/main" val="349645986"/>
                    </a:ext>
                  </a:extLst>
                </a:gridCol>
              </a:tblGrid>
              <a:tr h="351991">
                <a:tc gridSpan="3">
                  <a:txBody>
                    <a:bodyPr/>
                    <a:lstStyle/>
                    <a:p>
                      <a:pPr algn="ctr"/>
                      <a:r>
                        <a:rPr lang="en-GB" altLang="en-GB" sz="1800" dirty="0"/>
                        <a:t>Key People</a:t>
                      </a: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550516657"/>
                  </a:ext>
                </a:extLst>
              </a:tr>
              <a:tr h="1231005">
                <a:tc>
                  <a:txBody>
                    <a:bodyPr/>
                    <a:lstStyle/>
                    <a:p>
                      <a:r>
                        <a:rPr lang="en-GB" altLang="en-GB" sz="1100" dirty="0"/>
                        <a:t>1</a:t>
                      </a:r>
                      <a:endParaRPr lang="en-GB" altLang="en-GB" sz="1100" b="0" dirty="0"/>
                    </a:p>
                  </a:txBody>
                  <a:tcPr marL="74295" marR="74295" marT="37148" marB="37148"/>
                </a:tc>
                <a:tc>
                  <a:txBody>
                    <a:bodyPr/>
                    <a:lstStyle/>
                    <a:p>
                      <a:r>
                        <a:rPr lang="en-GB" sz="1200" b="1" kern="1200" dirty="0">
                          <a:solidFill>
                            <a:schemeClr val="dk1"/>
                          </a:solidFill>
                          <a:effectLst/>
                          <a:latin typeface="+mn-lt"/>
                          <a:ea typeface="+mn-ea"/>
                          <a:cs typeface="+mn-cs"/>
                        </a:rPr>
                        <a:t>St Augustine (530 – 604 AD)</a:t>
                      </a:r>
                      <a:br>
                        <a:rPr lang="en-GB" sz="1200" b="1" kern="1200" dirty="0">
                          <a:solidFill>
                            <a:schemeClr val="dk1"/>
                          </a:solidFill>
                          <a:effectLst/>
                          <a:latin typeface="+mn-lt"/>
                          <a:ea typeface="+mn-ea"/>
                          <a:cs typeface="+mn-cs"/>
                        </a:rPr>
                      </a:br>
                      <a:endParaRPr lang="en-GB" sz="1200" b="1"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Augustine of Canterbury was a missionary sent from Rome to convert people from Anglo-Saxon paganism to Christianity. He was considered to be responsible for spreading the Christian faith throughout England.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p>
                  </a:txBody>
                  <a:tcPr marL="68580" marR="68580" marT="0" marB="0"/>
                </a:tc>
                <a:extLst>
                  <a:ext uri="{0D108BD9-81ED-4DB2-BD59-A6C34878D82A}">
                    <a16:rowId xmlns:a16="http://schemas.microsoft.com/office/drawing/2014/main" val="2963941051"/>
                  </a:ext>
                </a:extLst>
              </a:tr>
              <a:tr h="923254">
                <a:tc>
                  <a:txBody>
                    <a:bodyPr/>
                    <a:lstStyle/>
                    <a:p>
                      <a:r>
                        <a:rPr lang="en-GB" altLang="en-GB" sz="1100" dirty="0"/>
                        <a:t>2</a:t>
                      </a:r>
                      <a:endParaRPr lang="en-GB" altLang="en-GB" sz="1100" b="0" dirty="0"/>
                    </a:p>
                  </a:txBody>
                  <a:tcPr marL="74295" marR="74295" marT="37148" marB="37148"/>
                </a:tc>
                <a:tc>
                  <a:txBody>
                    <a:bodyPr/>
                    <a:lstStyle/>
                    <a:p>
                      <a:r>
                        <a:rPr lang="en-GB" sz="1200" b="1" kern="1200" dirty="0">
                          <a:solidFill>
                            <a:schemeClr val="dk1"/>
                          </a:solidFill>
                          <a:effectLst/>
                          <a:latin typeface="+mn-lt"/>
                          <a:ea typeface="+mn-ea"/>
                          <a:cs typeface="+mn-cs"/>
                        </a:rPr>
                        <a:t>King </a:t>
                      </a:r>
                      <a:r>
                        <a:rPr lang="en-GB" sz="1200" b="1" kern="1200" dirty="0" err="1">
                          <a:solidFill>
                            <a:schemeClr val="dk1"/>
                          </a:solidFill>
                          <a:effectLst/>
                          <a:latin typeface="+mn-lt"/>
                          <a:ea typeface="+mn-ea"/>
                          <a:cs typeface="+mn-cs"/>
                        </a:rPr>
                        <a:t>Aethelbert</a:t>
                      </a:r>
                      <a:r>
                        <a:rPr lang="en-GB" sz="1200" b="1" kern="1200" dirty="0">
                          <a:solidFill>
                            <a:schemeClr val="dk1"/>
                          </a:solidFill>
                          <a:effectLst/>
                          <a:latin typeface="+mn-lt"/>
                          <a:ea typeface="+mn-ea"/>
                          <a:cs typeface="+mn-cs"/>
                        </a:rPr>
                        <a:t> (550 – 616 AD)</a:t>
                      </a:r>
                      <a:br>
                        <a:rPr lang="en-GB" sz="1200" kern="1200" dirty="0">
                          <a:solidFill>
                            <a:schemeClr val="dk1"/>
                          </a:solidFill>
                          <a:effectLst/>
                          <a:latin typeface="+mn-lt"/>
                          <a:ea typeface="+mn-ea"/>
                          <a:cs typeface="+mn-cs"/>
                        </a:rPr>
                      </a:b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King of Kent who created the first Germanic law code in the early 7th Century and became the first English king to convert to Christianity from paganism.</a:t>
                      </a:r>
                      <a:endParaRPr lang="en-GB" sz="1000" dirty="0"/>
                    </a:p>
                  </a:txBody>
                  <a:tcPr marL="68580" marR="68580" marT="0" marB="0"/>
                </a:tc>
                <a:extLst>
                  <a:ext uri="{0D108BD9-81ED-4DB2-BD59-A6C34878D82A}">
                    <a16:rowId xmlns:a16="http://schemas.microsoft.com/office/drawing/2014/main" val="2929339964"/>
                  </a:ext>
                </a:extLst>
              </a:tr>
              <a:tr h="853213">
                <a:tc>
                  <a:txBody>
                    <a:bodyPr/>
                    <a:lstStyle/>
                    <a:p>
                      <a:r>
                        <a:rPr lang="en-GB" altLang="en-GB" sz="1100" dirty="0"/>
                        <a:t>3</a:t>
                      </a:r>
                      <a:endParaRPr lang="en-GB" altLang="en-GB" sz="1100" b="0" dirty="0"/>
                    </a:p>
                  </a:txBody>
                  <a:tcPr marL="74295" marR="74295" marT="37148" marB="37148"/>
                </a:tc>
                <a:tc>
                  <a:txBody>
                    <a:bodyPr/>
                    <a:lstStyle/>
                    <a:p>
                      <a:r>
                        <a:rPr lang="en-GB" sz="1200" b="1" kern="1200" dirty="0">
                          <a:solidFill>
                            <a:schemeClr val="dk1"/>
                          </a:solidFill>
                          <a:effectLst/>
                          <a:latin typeface="+mn-lt"/>
                          <a:ea typeface="+mn-ea"/>
                          <a:cs typeface="+mn-cs"/>
                        </a:rPr>
                        <a:t>King Offa (730 – 796 AD)</a:t>
                      </a: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King of Mercia, and of most of England in the mid-8th Century. Historians regard him as the most powerful Anglo-Saxon king until Alfred the Great.</a:t>
                      </a:r>
                      <a:endParaRPr lang="en-GB" dirty="0"/>
                    </a:p>
                  </a:txBody>
                  <a:tcPr marL="68580" marR="68580" marT="0" marB="0"/>
                </a:tc>
                <a:extLst>
                  <a:ext uri="{0D108BD9-81ED-4DB2-BD59-A6C34878D82A}">
                    <a16:rowId xmlns:a16="http://schemas.microsoft.com/office/drawing/2014/main" val="2127594675"/>
                  </a:ext>
                </a:extLst>
              </a:tr>
              <a:tr h="1231005">
                <a:tc>
                  <a:txBody>
                    <a:bodyPr/>
                    <a:lstStyle/>
                    <a:p>
                      <a:r>
                        <a:rPr lang="en-GB" altLang="en-GB" sz="1100" dirty="0"/>
                        <a:t>4</a:t>
                      </a:r>
                      <a:endParaRPr lang="en-GB" altLang="en-GB" sz="1100" b="0" dirty="0"/>
                    </a:p>
                  </a:txBody>
                  <a:tcPr marL="74295" marR="74295" marT="37148" marB="37148"/>
                </a:tc>
                <a:tc>
                  <a:txBody>
                    <a:bodyPr/>
                    <a:lstStyle/>
                    <a:p>
                      <a:r>
                        <a:rPr lang="en-GB" sz="1200" b="1" kern="1200" dirty="0">
                          <a:solidFill>
                            <a:schemeClr val="dk1"/>
                          </a:solidFill>
                          <a:effectLst/>
                          <a:latin typeface="+mn-lt"/>
                          <a:ea typeface="+mn-ea"/>
                          <a:cs typeface="+mn-cs"/>
                        </a:rPr>
                        <a:t>King Alfred the Great (849 – 899 AD)</a:t>
                      </a:r>
                      <a:endParaRPr lang="en-GB" sz="1200" b="1" dirty="0"/>
                    </a:p>
                  </a:txBody>
                  <a:tcPr marL="68580" marR="68580" marT="0" marB="0"/>
                </a:tc>
                <a:tc>
                  <a:txBody>
                    <a:bodyPr/>
                    <a:lstStyle/>
                    <a:p>
                      <a:r>
                        <a:rPr lang="en-GB" sz="1000" kern="1200" dirty="0">
                          <a:solidFill>
                            <a:schemeClr val="dk1"/>
                          </a:solidFill>
                          <a:effectLst/>
                          <a:latin typeface="+mn-lt"/>
                          <a:ea typeface="+mn-ea"/>
                          <a:cs typeface="+mn-cs"/>
                        </a:rPr>
                        <a:t>Fought the Vikings and defeated them in the Battle of Edington (878) and thus made an agreement with them (Danelaw). He was known for improving the standard of living, legal and military systems as well as education. </a:t>
                      </a:r>
                      <a:endParaRPr lang="en-GB" sz="1000" dirty="0"/>
                    </a:p>
                  </a:txBody>
                  <a:tcPr marL="68580" marR="68580" marT="0" marB="0"/>
                </a:tc>
                <a:extLst>
                  <a:ext uri="{0D108BD9-81ED-4DB2-BD59-A6C34878D82A}">
                    <a16:rowId xmlns:a16="http://schemas.microsoft.com/office/drawing/2014/main" val="630945595"/>
                  </a:ext>
                </a:extLst>
              </a:tr>
              <a:tr h="601512">
                <a:tc>
                  <a:txBody>
                    <a:bodyPr/>
                    <a:lstStyle/>
                    <a:p>
                      <a:r>
                        <a:rPr lang="en-GB" altLang="en-GB" sz="1100" dirty="0"/>
                        <a:t>5</a:t>
                      </a:r>
                      <a:endParaRPr lang="en-GB" altLang="en-GB" sz="1100" b="0" dirty="0"/>
                    </a:p>
                  </a:txBody>
                  <a:tcPr marL="74295" marR="74295" marT="37148" marB="37148"/>
                </a:tc>
                <a:tc>
                  <a:txBody>
                    <a:bodyPr/>
                    <a:lstStyle/>
                    <a:p>
                      <a:r>
                        <a:rPr lang="en-GB" sz="1200" b="1" dirty="0"/>
                        <a:t>King Cnut</a:t>
                      </a:r>
                    </a:p>
                    <a:p>
                      <a:r>
                        <a:rPr lang="en-GB" sz="1200" b="1" dirty="0"/>
                        <a:t>(1016 -1035)</a:t>
                      </a:r>
                      <a:endParaRPr lang="en-GB" dirty="0"/>
                    </a:p>
                  </a:txBody>
                  <a:tcPr marL="68580" marR="68580" marT="0" marB="0"/>
                </a:tc>
                <a:tc>
                  <a:txBody>
                    <a:bodyPr/>
                    <a:lstStyle/>
                    <a:p>
                      <a:r>
                        <a:rPr lang="en-GB" sz="1000" dirty="0"/>
                        <a:t>A fierce Danish warrior king  who was the first Viking King in part of Britain.</a:t>
                      </a:r>
                    </a:p>
                  </a:txBody>
                  <a:tcPr marL="68580" marR="68580" marT="0" marB="0"/>
                </a:tc>
                <a:extLst>
                  <a:ext uri="{0D108BD9-81ED-4DB2-BD59-A6C34878D82A}">
                    <a16:rowId xmlns:a16="http://schemas.microsoft.com/office/drawing/2014/main" val="245600744"/>
                  </a:ext>
                </a:extLst>
              </a:tr>
            </a:tbl>
          </a:graphicData>
        </a:graphic>
      </p:graphicFrame>
      <p:sp>
        <p:nvSpPr>
          <p:cNvPr id="9" name="TextBox 8">
            <a:extLst>
              <a:ext uri="{FF2B5EF4-FFF2-40B4-BE49-F238E27FC236}">
                <a16:creationId xmlns:a16="http://schemas.microsoft.com/office/drawing/2014/main" id="{0DE76ACC-1B89-4F73-914D-965753E5CDC8}"/>
              </a:ext>
            </a:extLst>
          </p:cNvPr>
          <p:cNvSpPr txBox="1"/>
          <p:nvPr/>
        </p:nvSpPr>
        <p:spPr>
          <a:xfrm>
            <a:off x="2872672" y="3149106"/>
            <a:ext cx="3347374" cy="369332"/>
          </a:xfrm>
          <a:prstGeom prst="rect">
            <a:avLst/>
          </a:prstGeom>
          <a:solidFill>
            <a:srgbClr val="92D050"/>
          </a:solidFill>
          <a:ln>
            <a:solidFill>
              <a:schemeClr val="accent6">
                <a:lumMod val="20000"/>
                <a:lumOff val="80000"/>
              </a:schemeClr>
            </a:solidFill>
          </a:ln>
        </p:spPr>
        <p:txBody>
          <a:bodyPr wrap="square" rtlCol="0">
            <a:spAutoFit/>
          </a:bodyPr>
          <a:lstStyle/>
          <a:p>
            <a:pPr algn="ctr"/>
            <a:r>
              <a:rPr lang="en-GB" b="1" dirty="0">
                <a:solidFill>
                  <a:schemeClr val="bg1"/>
                </a:solidFill>
              </a:rPr>
              <a:t>Other Sources of Information.</a:t>
            </a:r>
            <a:endParaRPr lang="en-GB" dirty="0">
              <a:solidFill>
                <a:schemeClr val="bg1"/>
              </a:solidFill>
            </a:endParaRPr>
          </a:p>
        </p:txBody>
      </p:sp>
      <p:sp>
        <p:nvSpPr>
          <p:cNvPr id="10" name="TextBox 9">
            <a:extLst>
              <a:ext uri="{FF2B5EF4-FFF2-40B4-BE49-F238E27FC236}">
                <a16:creationId xmlns:a16="http://schemas.microsoft.com/office/drawing/2014/main" id="{BD8ADE19-7406-47BB-B111-2331AE809B90}"/>
              </a:ext>
            </a:extLst>
          </p:cNvPr>
          <p:cNvSpPr txBox="1"/>
          <p:nvPr/>
        </p:nvSpPr>
        <p:spPr>
          <a:xfrm>
            <a:off x="2872672" y="3586415"/>
            <a:ext cx="3347375" cy="2954655"/>
          </a:xfrm>
          <a:prstGeom prst="rect">
            <a:avLst/>
          </a:prstGeom>
          <a:solidFill>
            <a:srgbClr val="92D050"/>
          </a:solidFill>
        </p:spPr>
        <p:txBody>
          <a:bodyPr wrap="square" rtlCol="0">
            <a:spAutoFit/>
          </a:bodyPr>
          <a:lstStyle/>
          <a:p>
            <a:r>
              <a:rPr lang="en-GB" sz="1400" b="1" u="sng" dirty="0">
                <a:hlinkClick r:id="rId3">
                  <a:extLst>
                    <a:ext uri="{A12FA001-AC4F-418D-AE19-62706E023703}">
                      <ahyp:hlinkClr xmlns:ahyp="http://schemas.microsoft.com/office/drawing/2018/hyperlinkcolor" val="tx"/>
                    </a:ext>
                  </a:extLst>
                </a:hlinkClick>
              </a:rPr>
              <a:t>Websites</a:t>
            </a:r>
          </a:p>
          <a:p>
            <a:pPr marL="285750" indent="-285750">
              <a:buFont typeface="Wingdings" panose="05000000000000000000" pitchFamily="2" charset="2"/>
              <a:buChar char="§"/>
            </a:pPr>
            <a:r>
              <a:rPr lang="en-GB" sz="1400" dirty="0">
                <a:solidFill>
                  <a:srgbClr val="0563C1"/>
                </a:solidFill>
                <a:hlinkClick r:id="rId3">
                  <a:extLst>
                    <a:ext uri="{A12FA001-AC4F-418D-AE19-62706E023703}">
                      <ahyp:hlinkClr xmlns:ahyp="http://schemas.microsoft.com/office/drawing/2018/hyperlinkcolor" val="tx"/>
                    </a:ext>
                  </a:extLst>
                </a:hlinkClick>
              </a:rPr>
              <a:t>https://www.bbc.co.uk/bitesize/topics/zxsbcdm</a:t>
            </a:r>
            <a:endParaRPr lang="en-GB" sz="1400" dirty="0">
              <a:solidFill>
                <a:srgbClr val="0563C1"/>
              </a:solidFill>
            </a:endParaRPr>
          </a:p>
          <a:p>
            <a:pPr marL="285750" indent="-285750">
              <a:buFont typeface="Wingdings" panose="05000000000000000000" pitchFamily="2" charset="2"/>
              <a:buChar char="§"/>
            </a:pPr>
            <a:r>
              <a:rPr lang="en-GB" sz="1400" u="sng" dirty="0">
                <a:solidFill>
                  <a:schemeClr val="accent1"/>
                </a:solidFill>
                <a:hlinkClick r:id="rId4"/>
              </a:rPr>
              <a:t>https://www.dkfindout.com/uk/history/anglo-saxons/</a:t>
            </a:r>
            <a:endParaRPr lang="en-GB" sz="1400" u="sng" dirty="0">
              <a:solidFill>
                <a:schemeClr val="accent1"/>
              </a:solidFill>
            </a:endParaRPr>
          </a:p>
          <a:p>
            <a:pPr marL="285750" indent="-285750">
              <a:buFont typeface="Wingdings" panose="05000000000000000000" pitchFamily="2" charset="2"/>
              <a:buChar char="§"/>
            </a:pPr>
            <a:r>
              <a:rPr lang="en-GB" sz="1400" u="sng" dirty="0">
                <a:solidFill>
                  <a:schemeClr val="accent1"/>
                </a:solidFill>
              </a:rPr>
              <a:t>https://www.natgeokids.com/uk/discover/history/general-history/anglo-saxons/</a:t>
            </a:r>
            <a:endParaRPr lang="en-GB" sz="1400" dirty="0"/>
          </a:p>
          <a:p>
            <a:r>
              <a:rPr lang="en-GB" sz="1400" b="1" u="sng" dirty="0"/>
              <a:t>Brilliant Books: </a:t>
            </a:r>
            <a:endParaRPr lang="en-GB" sz="1000" dirty="0"/>
          </a:p>
          <a:p>
            <a:r>
              <a:rPr lang="en-GB" sz="1000" dirty="0"/>
              <a:t>Here are some reading books that you might find interesting:</a:t>
            </a:r>
          </a:p>
          <a:p>
            <a:pPr marL="171450" indent="-171450">
              <a:buFont typeface="Wingdings" panose="05000000000000000000" pitchFamily="2" charset="2"/>
              <a:buChar char="§"/>
            </a:pPr>
            <a:r>
              <a:rPr lang="en-GB" sz="1000" b="1" i="1" dirty="0"/>
              <a:t>The Anglo-Saxon Boy </a:t>
            </a:r>
            <a:r>
              <a:rPr lang="en-GB" sz="1000" dirty="0"/>
              <a:t>by Tony Bradman</a:t>
            </a:r>
          </a:p>
          <a:p>
            <a:pPr marL="171450" indent="-171450">
              <a:buFont typeface="Wingdings" panose="05000000000000000000" pitchFamily="2" charset="2"/>
              <a:buChar char="§"/>
            </a:pPr>
            <a:r>
              <a:rPr lang="en-GB" sz="1000" b="1" i="1" dirty="0"/>
              <a:t>Beowulf </a:t>
            </a:r>
            <a:r>
              <a:rPr lang="en-GB" sz="1000" dirty="0"/>
              <a:t>by Michael Morpurgo</a:t>
            </a:r>
          </a:p>
          <a:p>
            <a:pPr marL="171450" indent="-171450" algn="l" fontAlgn="base">
              <a:buFont typeface="Wingdings" panose="05000000000000000000" pitchFamily="2" charset="2"/>
              <a:buChar char="§"/>
            </a:pPr>
            <a:r>
              <a:rPr lang="en-GB" sz="1000" b="1" i="1" dirty="0">
                <a:effectLst/>
              </a:rPr>
              <a:t>The Buried Crown </a:t>
            </a:r>
            <a:r>
              <a:rPr lang="en-GB" sz="1000" i="0" dirty="0">
                <a:effectLst/>
              </a:rPr>
              <a:t>by Ally </a:t>
            </a:r>
            <a:r>
              <a:rPr lang="en-GB" sz="1000" i="0" dirty="0" err="1">
                <a:effectLst/>
              </a:rPr>
              <a:t>Sherrick</a:t>
            </a:r>
            <a:endParaRPr lang="en-GB" sz="1000" i="0" dirty="0">
              <a:effectLst/>
            </a:endParaRPr>
          </a:p>
          <a:p>
            <a:pPr marL="171450" indent="-171450" algn="l" fontAlgn="base">
              <a:buFont typeface="Wingdings" panose="05000000000000000000" pitchFamily="2" charset="2"/>
              <a:buChar char="§"/>
            </a:pPr>
            <a:r>
              <a:rPr lang="en-GB" sz="1000" b="1" i="1" dirty="0"/>
              <a:t>The King Who Threw Away His Throne </a:t>
            </a:r>
            <a:r>
              <a:rPr lang="en-GB" sz="1000" dirty="0"/>
              <a:t>by Terry Deary</a:t>
            </a:r>
          </a:p>
          <a:p>
            <a:pPr marL="171450" indent="-171450" algn="l" fontAlgn="base">
              <a:buFont typeface="Wingdings" panose="05000000000000000000" pitchFamily="2" charset="2"/>
              <a:buChar char="§"/>
            </a:pPr>
            <a:endParaRPr lang="en-GB" sz="1000" dirty="0"/>
          </a:p>
        </p:txBody>
      </p:sp>
      <p:sp>
        <p:nvSpPr>
          <p:cNvPr id="12" name="TextBox 11">
            <a:extLst>
              <a:ext uri="{FF2B5EF4-FFF2-40B4-BE49-F238E27FC236}">
                <a16:creationId xmlns:a16="http://schemas.microsoft.com/office/drawing/2014/main" id="{D1146DF9-379D-4619-A4F2-EA0272DF9DB7}"/>
              </a:ext>
            </a:extLst>
          </p:cNvPr>
          <p:cNvSpPr txBox="1"/>
          <p:nvPr/>
        </p:nvSpPr>
        <p:spPr>
          <a:xfrm>
            <a:off x="2918398" y="1347783"/>
            <a:ext cx="3301647" cy="369332"/>
          </a:xfrm>
          <a:prstGeom prst="rect">
            <a:avLst/>
          </a:prstGeom>
          <a:solidFill>
            <a:srgbClr val="CC0099"/>
          </a:solidFill>
        </p:spPr>
        <p:txBody>
          <a:bodyPr wrap="square" rtlCol="0">
            <a:spAutoFit/>
          </a:bodyPr>
          <a:lstStyle/>
          <a:p>
            <a:r>
              <a:rPr lang="en-GB" b="1" dirty="0">
                <a:solidFill>
                  <a:schemeClr val="bg1"/>
                </a:solidFill>
              </a:rPr>
              <a:t>What You Should Know Already</a:t>
            </a:r>
          </a:p>
        </p:txBody>
      </p:sp>
      <p:sp>
        <p:nvSpPr>
          <p:cNvPr id="13" name="TextBox 12">
            <a:extLst>
              <a:ext uri="{FF2B5EF4-FFF2-40B4-BE49-F238E27FC236}">
                <a16:creationId xmlns:a16="http://schemas.microsoft.com/office/drawing/2014/main" id="{ED8D5381-61A8-49E2-BB1A-84F08969C819}"/>
              </a:ext>
            </a:extLst>
          </p:cNvPr>
          <p:cNvSpPr txBox="1"/>
          <p:nvPr/>
        </p:nvSpPr>
        <p:spPr>
          <a:xfrm>
            <a:off x="2895535" y="1766320"/>
            <a:ext cx="3301647" cy="1323439"/>
          </a:xfrm>
          <a:prstGeom prst="rect">
            <a:avLst/>
          </a:prstGeom>
          <a:solidFill>
            <a:srgbClr val="FFCCFF"/>
          </a:solidFill>
        </p:spPr>
        <p:txBody>
          <a:bodyPr wrap="square" rtlCol="0">
            <a:spAutoFit/>
          </a:bodyPr>
          <a:lstStyle/>
          <a:p>
            <a:pPr marL="171450" indent="-171450">
              <a:buFont typeface="Wingdings" panose="05000000000000000000" pitchFamily="2" charset="2"/>
              <a:buChar char="§"/>
            </a:pPr>
            <a:r>
              <a:rPr lang="en-GB" sz="1000" dirty="0"/>
              <a:t>The Roman Empire ruled over most of Britain from 43 AD and had created new towns and roads, a new religion and  improved skills of reading and counting.</a:t>
            </a:r>
          </a:p>
          <a:p>
            <a:pPr marL="171450" indent="-171450">
              <a:buFont typeface="Wingdings" panose="05000000000000000000" pitchFamily="2" charset="2"/>
              <a:buChar char="§"/>
            </a:pPr>
            <a:r>
              <a:rPr lang="en-GB" sz="1000" dirty="0"/>
              <a:t>The last Roman soldiers left Britain in 410 AD. There was no longer anyone to defend the population from invaders.</a:t>
            </a:r>
          </a:p>
          <a:p>
            <a:pPr marL="171450" indent="-171450">
              <a:buFont typeface="Wingdings" panose="05000000000000000000" pitchFamily="2" charset="2"/>
              <a:buChar char="§"/>
            </a:pPr>
            <a:r>
              <a:rPr lang="en-GB" sz="1000" dirty="0"/>
              <a:t>Archaeologists find out about the past by looking at artefacts and  different sources of information.</a:t>
            </a:r>
          </a:p>
        </p:txBody>
      </p:sp>
      <p:grpSp>
        <p:nvGrpSpPr>
          <p:cNvPr id="80" name="Group 79">
            <a:extLst>
              <a:ext uri="{FF2B5EF4-FFF2-40B4-BE49-F238E27FC236}">
                <a16:creationId xmlns:a16="http://schemas.microsoft.com/office/drawing/2014/main" id="{0DFA8E7A-6794-48E1-92D1-58913B51EF5E}"/>
              </a:ext>
            </a:extLst>
          </p:cNvPr>
          <p:cNvGrpSpPr/>
          <p:nvPr/>
        </p:nvGrpSpPr>
        <p:grpSpPr>
          <a:xfrm>
            <a:off x="109378" y="335830"/>
            <a:ext cx="9596841" cy="1031794"/>
            <a:chOff x="109378" y="294688"/>
            <a:chExt cx="9596841" cy="1150776"/>
          </a:xfrm>
        </p:grpSpPr>
        <p:sp>
          <p:nvSpPr>
            <p:cNvPr id="81" name="Text Box 2">
              <a:extLst>
                <a:ext uri="{FF2B5EF4-FFF2-40B4-BE49-F238E27FC236}">
                  <a16:creationId xmlns:a16="http://schemas.microsoft.com/office/drawing/2014/main" id="{5DFFAA9C-0669-487C-A44D-8D2C129B318E}"/>
                </a:ext>
              </a:extLst>
            </p:cNvPr>
            <p:cNvSpPr txBox="1">
              <a:spLocks noChangeArrowheads="1"/>
            </p:cNvSpPr>
            <p:nvPr/>
          </p:nvSpPr>
          <p:spPr bwMode="auto">
            <a:xfrm>
              <a:off x="1320520" y="1021406"/>
              <a:ext cx="631001" cy="348343"/>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Ancient Egyptians</a:t>
              </a:r>
            </a:p>
          </p:txBody>
        </p:sp>
        <p:sp>
          <p:nvSpPr>
            <p:cNvPr id="82" name="Text Box 2">
              <a:extLst>
                <a:ext uri="{FF2B5EF4-FFF2-40B4-BE49-F238E27FC236}">
                  <a16:creationId xmlns:a16="http://schemas.microsoft.com/office/drawing/2014/main" id="{54170276-209E-4C3B-868D-9431546C2939}"/>
                </a:ext>
              </a:extLst>
            </p:cNvPr>
            <p:cNvSpPr txBox="1">
              <a:spLocks noChangeArrowheads="1"/>
            </p:cNvSpPr>
            <p:nvPr/>
          </p:nvSpPr>
          <p:spPr bwMode="auto">
            <a:xfrm>
              <a:off x="763670" y="1017854"/>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Bronze Age</a:t>
              </a:r>
            </a:p>
          </p:txBody>
        </p:sp>
        <p:sp>
          <p:nvSpPr>
            <p:cNvPr id="83" name="Text Box 2">
              <a:extLst>
                <a:ext uri="{FF2B5EF4-FFF2-40B4-BE49-F238E27FC236}">
                  <a16:creationId xmlns:a16="http://schemas.microsoft.com/office/drawing/2014/main" id="{532526A7-DFA4-4472-8843-CA293805A214}"/>
                </a:ext>
              </a:extLst>
            </p:cNvPr>
            <p:cNvSpPr txBox="1">
              <a:spLocks noChangeArrowheads="1"/>
            </p:cNvSpPr>
            <p:nvPr/>
          </p:nvSpPr>
          <p:spPr bwMode="auto">
            <a:xfrm>
              <a:off x="790636" y="367566"/>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3,300 BC</a:t>
              </a:r>
            </a:p>
          </p:txBody>
        </p:sp>
        <p:sp>
          <p:nvSpPr>
            <p:cNvPr id="84" name="Text Box 2">
              <a:extLst>
                <a:ext uri="{FF2B5EF4-FFF2-40B4-BE49-F238E27FC236}">
                  <a16:creationId xmlns:a16="http://schemas.microsoft.com/office/drawing/2014/main" id="{D663081A-54CB-4D90-9255-BEE30E64A9D1}"/>
                </a:ext>
              </a:extLst>
            </p:cNvPr>
            <p:cNvSpPr txBox="1">
              <a:spLocks noChangeArrowheads="1"/>
            </p:cNvSpPr>
            <p:nvPr/>
          </p:nvSpPr>
          <p:spPr bwMode="auto">
            <a:xfrm>
              <a:off x="1976322" y="412994"/>
              <a:ext cx="492760" cy="2638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800 BC</a:t>
              </a:r>
            </a:p>
          </p:txBody>
        </p:sp>
        <p:sp>
          <p:nvSpPr>
            <p:cNvPr id="85" name="Text Box 2">
              <a:extLst>
                <a:ext uri="{FF2B5EF4-FFF2-40B4-BE49-F238E27FC236}">
                  <a16:creationId xmlns:a16="http://schemas.microsoft.com/office/drawing/2014/main" id="{75AC5538-A31B-40A7-B3FB-EB583788F42A}"/>
                </a:ext>
              </a:extLst>
            </p:cNvPr>
            <p:cNvSpPr txBox="1">
              <a:spLocks noChangeArrowheads="1"/>
            </p:cNvSpPr>
            <p:nvPr/>
          </p:nvSpPr>
          <p:spPr bwMode="auto">
            <a:xfrm>
              <a:off x="2025204" y="1034824"/>
              <a:ext cx="457801" cy="349250"/>
            </a:xfrm>
            <a:prstGeom prst="rect">
              <a:avLst/>
            </a:prstGeom>
            <a:solidFill>
              <a:srgbClr val="FFFFFF"/>
            </a:solidFill>
            <a:ln w="12700">
              <a:solidFill>
                <a:schemeClr val="tx1"/>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Iron Age</a:t>
              </a:r>
            </a:p>
          </p:txBody>
        </p:sp>
        <p:grpSp>
          <p:nvGrpSpPr>
            <p:cNvPr id="86" name="Group 85">
              <a:extLst>
                <a:ext uri="{FF2B5EF4-FFF2-40B4-BE49-F238E27FC236}">
                  <a16:creationId xmlns:a16="http://schemas.microsoft.com/office/drawing/2014/main" id="{71EC2ED4-B798-4A2D-8AAF-1CBE82305857}"/>
                </a:ext>
              </a:extLst>
            </p:cNvPr>
            <p:cNvGrpSpPr/>
            <p:nvPr/>
          </p:nvGrpSpPr>
          <p:grpSpPr>
            <a:xfrm>
              <a:off x="109378" y="294688"/>
              <a:ext cx="9596841" cy="1150776"/>
              <a:chOff x="84911" y="190344"/>
              <a:chExt cx="9596841" cy="1150776"/>
            </a:xfrm>
          </p:grpSpPr>
          <p:cxnSp>
            <p:nvCxnSpPr>
              <p:cNvPr id="120" name="Straight Connector 119">
                <a:extLst>
                  <a:ext uri="{FF2B5EF4-FFF2-40B4-BE49-F238E27FC236}">
                    <a16:creationId xmlns:a16="http://schemas.microsoft.com/office/drawing/2014/main" id="{0DC37700-4E42-44CE-9038-D365F476877B}"/>
                  </a:ext>
                </a:extLst>
              </p:cNvPr>
              <p:cNvCxnSpPr>
                <a:cxnSpLocks/>
              </p:cNvCxnSpPr>
              <p:nvPr/>
            </p:nvCxnSpPr>
            <p:spPr>
              <a:xfrm>
                <a:off x="269966" y="818606"/>
                <a:ext cx="9204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5F50F75-ABB1-49C2-AC6A-A16FF41FCAA4}"/>
                  </a:ext>
                </a:extLst>
              </p:cNvPr>
              <p:cNvCxnSpPr/>
              <p:nvPr/>
            </p:nvCxnSpPr>
            <p:spPr>
              <a:xfrm>
                <a:off x="9474926" y="62880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Rectangle 121">
                <a:extLst>
                  <a:ext uri="{FF2B5EF4-FFF2-40B4-BE49-F238E27FC236}">
                    <a16:creationId xmlns:a16="http://schemas.microsoft.com/office/drawing/2014/main" id="{25C46675-0C5F-40FA-BC5E-49C2329B6320}"/>
                  </a:ext>
                </a:extLst>
              </p:cNvPr>
              <p:cNvSpPr/>
              <p:nvPr/>
            </p:nvSpPr>
            <p:spPr>
              <a:xfrm>
                <a:off x="9231086" y="280462"/>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Now</a:t>
                </a:r>
              </a:p>
            </p:txBody>
          </p:sp>
          <p:cxnSp>
            <p:nvCxnSpPr>
              <p:cNvPr id="123" name="Straight Connector 122">
                <a:extLst>
                  <a:ext uri="{FF2B5EF4-FFF2-40B4-BE49-F238E27FC236}">
                    <a16:creationId xmlns:a16="http://schemas.microsoft.com/office/drawing/2014/main" id="{EC79E09A-1871-4790-83FA-8221E920934B}"/>
                  </a:ext>
                </a:extLst>
              </p:cNvPr>
              <p:cNvCxnSpPr/>
              <p:nvPr/>
            </p:nvCxnSpPr>
            <p:spPr>
              <a:xfrm>
                <a:off x="269966" y="653143"/>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Rectangle 123">
                <a:extLst>
                  <a:ext uri="{FF2B5EF4-FFF2-40B4-BE49-F238E27FC236}">
                    <a16:creationId xmlns:a16="http://schemas.microsoft.com/office/drawing/2014/main" id="{B391D272-8FE0-4B72-B51C-6D1E821090A0}"/>
                  </a:ext>
                </a:extLst>
              </p:cNvPr>
              <p:cNvSpPr/>
              <p:nvPr/>
            </p:nvSpPr>
            <p:spPr>
              <a:xfrm>
                <a:off x="9268099" y="984070"/>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rPr>
                  <a:t>Me!</a:t>
                </a:r>
              </a:p>
            </p:txBody>
          </p:sp>
          <p:sp>
            <p:nvSpPr>
              <p:cNvPr id="125" name="Text Box 2">
                <a:extLst>
                  <a:ext uri="{FF2B5EF4-FFF2-40B4-BE49-F238E27FC236}">
                    <a16:creationId xmlns:a16="http://schemas.microsoft.com/office/drawing/2014/main" id="{BE804C57-E69F-4C67-A03B-C32A1ACA1D8A}"/>
                  </a:ext>
                </a:extLst>
              </p:cNvPr>
              <p:cNvSpPr txBox="1">
                <a:spLocks noChangeArrowheads="1"/>
              </p:cNvSpPr>
              <p:nvPr/>
            </p:nvSpPr>
            <p:spPr bwMode="auto">
              <a:xfrm>
                <a:off x="8616405" y="975361"/>
                <a:ext cx="481881" cy="3657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6" name="Text Box 2">
                <a:extLst>
                  <a:ext uri="{FF2B5EF4-FFF2-40B4-BE49-F238E27FC236}">
                    <a16:creationId xmlns:a16="http://schemas.microsoft.com/office/drawing/2014/main" id="{6E4CB99D-4485-4E19-B375-8393D7842429}"/>
                  </a:ext>
                </a:extLst>
              </p:cNvPr>
              <p:cNvSpPr txBox="1">
                <a:spLocks noChangeArrowheads="1"/>
              </p:cNvSpPr>
              <p:nvPr/>
            </p:nvSpPr>
            <p:spPr bwMode="auto">
              <a:xfrm>
                <a:off x="8616406" y="190344"/>
                <a:ext cx="492760" cy="4813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1939 to 1945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7" name="Straight Connector 126">
                <a:extLst>
                  <a:ext uri="{FF2B5EF4-FFF2-40B4-BE49-F238E27FC236}">
                    <a16:creationId xmlns:a16="http://schemas.microsoft.com/office/drawing/2014/main" id="{8F3DB08A-C9D0-4555-B8C4-7A9C53F8DBEE}"/>
                  </a:ext>
                </a:extLst>
              </p:cNvPr>
              <p:cNvCxnSpPr>
                <a:cxnSpLocks/>
                <a:stCxn id="126" idx="2"/>
              </p:cNvCxnSpPr>
              <p:nvPr/>
            </p:nvCxnSpPr>
            <p:spPr>
              <a:xfrm flipH="1">
                <a:off x="8847554" y="671648"/>
                <a:ext cx="15232" cy="30108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 Box 2">
                <a:extLst>
                  <a:ext uri="{FF2B5EF4-FFF2-40B4-BE49-F238E27FC236}">
                    <a16:creationId xmlns:a16="http://schemas.microsoft.com/office/drawing/2014/main" id="{4C123187-58B2-4C2F-A3F1-DDA35BD99010}"/>
                  </a:ext>
                </a:extLst>
              </p:cNvPr>
              <p:cNvSpPr txBox="1">
                <a:spLocks noChangeArrowheads="1"/>
              </p:cNvSpPr>
              <p:nvPr/>
            </p:nvSpPr>
            <p:spPr bwMode="auto">
              <a:xfrm>
                <a:off x="84911" y="303893"/>
                <a:ext cx="568232"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15000 to 3000 BC</a:t>
                </a:r>
              </a:p>
            </p:txBody>
          </p:sp>
          <p:sp>
            <p:nvSpPr>
              <p:cNvPr id="129" name="Text Box 2">
                <a:extLst>
                  <a:ext uri="{FF2B5EF4-FFF2-40B4-BE49-F238E27FC236}">
                    <a16:creationId xmlns:a16="http://schemas.microsoft.com/office/drawing/2014/main" id="{4441B7E8-90C9-4E18-968A-2B14782A37D6}"/>
                  </a:ext>
                </a:extLst>
              </p:cNvPr>
              <p:cNvSpPr txBox="1">
                <a:spLocks noChangeArrowheads="1"/>
              </p:cNvSpPr>
              <p:nvPr/>
            </p:nvSpPr>
            <p:spPr bwMode="auto">
              <a:xfrm>
                <a:off x="1328588" y="353453"/>
                <a:ext cx="396224"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3100 BC</a:t>
                </a:r>
              </a:p>
            </p:txBody>
          </p:sp>
          <p:sp>
            <p:nvSpPr>
              <p:cNvPr id="130" name="Text Box 2">
                <a:extLst>
                  <a:ext uri="{FF2B5EF4-FFF2-40B4-BE49-F238E27FC236}">
                    <a16:creationId xmlns:a16="http://schemas.microsoft.com/office/drawing/2014/main" id="{9EE92F93-C0D6-477B-9105-A0369F32A563}"/>
                  </a:ext>
                </a:extLst>
              </p:cNvPr>
              <p:cNvSpPr txBox="1">
                <a:spLocks noChangeArrowheads="1"/>
              </p:cNvSpPr>
              <p:nvPr/>
            </p:nvSpPr>
            <p:spPr bwMode="auto">
              <a:xfrm>
                <a:off x="84911" y="984888"/>
                <a:ext cx="568232"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Stone Age</a:t>
                </a:r>
              </a:p>
            </p:txBody>
          </p:sp>
        </p:grpSp>
        <p:cxnSp>
          <p:nvCxnSpPr>
            <p:cNvPr id="87" name="Straight Connector 86">
              <a:extLst>
                <a:ext uri="{FF2B5EF4-FFF2-40B4-BE49-F238E27FC236}">
                  <a16:creationId xmlns:a16="http://schemas.microsoft.com/office/drawing/2014/main" id="{CBB9F55D-3B42-4924-8487-185DE444A918}"/>
                </a:ext>
              </a:extLst>
            </p:cNvPr>
            <p:cNvCxnSpPr>
              <a:cxnSpLocks/>
            </p:cNvCxnSpPr>
            <p:nvPr/>
          </p:nvCxnSpPr>
          <p:spPr>
            <a:xfrm>
              <a:off x="2804681" y="756150"/>
              <a:ext cx="0" cy="278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D01348E-9AA6-42A3-90C2-E2CE13E2370A}"/>
                </a:ext>
              </a:extLst>
            </p:cNvPr>
            <p:cNvCxnSpPr/>
            <p:nvPr/>
          </p:nvCxnSpPr>
          <p:spPr>
            <a:xfrm>
              <a:off x="1021874" y="70118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15FCFA0E-358A-4FFD-8360-E70CEB1F1E39}"/>
                </a:ext>
              </a:extLst>
            </p:cNvPr>
            <p:cNvCxnSpPr>
              <a:cxnSpLocks/>
            </p:cNvCxnSpPr>
            <p:nvPr/>
          </p:nvCxnSpPr>
          <p:spPr>
            <a:xfrm>
              <a:off x="2254104" y="672922"/>
              <a:ext cx="0" cy="35635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0FDB18E1-C488-4582-94A5-605D8D754264}"/>
                </a:ext>
              </a:extLst>
            </p:cNvPr>
            <p:cNvCxnSpPr/>
            <p:nvPr/>
          </p:nvCxnSpPr>
          <p:spPr>
            <a:xfrm>
              <a:off x="3465913"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id="{310008A7-A899-43B7-A7AF-88D396EFA6D4}"/>
                </a:ext>
              </a:extLst>
            </p:cNvPr>
            <p:cNvSpPr/>
            <p:nvPr/>
          </p:nvSpPr>
          <p:spPr>
            <a:xfrm>
              <a:off x="2604868" y="1038388"/>
              <a:ext cx="521948" cy="3421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Ancient Greeks</a:t>
              </a:r>
            </a:p>
          </p:txBody>
        </p:sp>
        <p:sp>
          <p:nvSpPr>
            <p:cNvPr id="92" name="Rectangle 91">
              <a:extLst>
                <a:ext uri="{FF2B5EF4-FFF2-40B4-BE49-F238E27FC236}">
                  <a16:creationId xmlns:a16="http://schemas.microsoft.com/office/drawing/2014/main" id="{47B2443E-4A0C-4095-9DAD-2A9766D67BA7}"/>
                </a:ext>
              </a:extLst>
            </p:cNvPr>
            <p:cNvSpPr/>
            <p:nvPr/>
          </p:nvSpPr>
          <p:spPr>
            <a:xfrm>
              <a:off x="2618177"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700 BC</a:t>
              </a:r>
            </a:p>
          </p:txBody>
        </p:sp>
        <p:sp>
          <p:nvSpPr>
            <p:cNvPr id="93" name="Rectangle 92">
              <a:extLst>
                <a:ext uri="{FF2B5EF4-FFF2-40B4-BE49-F238E27FC236}">
                  <a16:creationId xmlns:a16="http://schemas.microsoft.com/office/drawing/2014/main" id="{56725A19-0BCE-43B2-91F4-DD5CC2D035D1}"/>
                </a:ext>
              </a:extLst>
            </p:cNvPr>
            <p:cNvSpPr/>
            <p:nvPr/>
          </p:nvSpPr>
          <p:spPr>
            <a:xfrm>
              <a:off x="3199083" y="365719"/>
              <a:ext cx="48396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43 AD</a:t>
              </a:r>
            </a:p>
          </p:txBody>
        </p:sp>
        <p:sp>
          <p:nvSpPr>
            <p:cNvPr id="94" name="Rectangle 93">
              <a:extLst>
                <a:ext uri="{FF2B5EF4-FFF2-40B4-BE49-F238E27FC236}">
                  <a16:creationId xmlns:a16="http://schemas.microsoft.com/office/drawing/2014/main" id="{A571DA99-C077-4BFE-BAE4-0583D5666A5E}"/>
                </a:ext>
              </a:extLst>
            </p:cNvPr>
            <p:cNvSpPr/>
            <p:nvPr/>
          </p:nvSpPr>
          <p:spPr>
            <a:xfrm>
              <a:off x="3227289" y="1042421"/>
              <a:ext cx="52194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Roman Britain</a:t>
              </a:r>
            </a:p>
          </p:txBody>
        </p:sp>
        <p:sp>
          <p:nvSpPr>
            <p:cNvPr id="95" name="Rectangle 94">
              <a:extLst>
                <a:ext uri="{FF2B5EF4-FFF2-40B4-BE49-F238E27FC236}">
                  <a16:creationId xmlns:a16="http://schemas.microsoft.com/office/drawing/2014/main" id="{654CC3D5-8BC5-482A-9885-4C623962F0B7}"/>
                </a:ext>
              </a:extLst>
            </p:cNvPr>
            <p:cNvSpPr/>
            <p:nvPr/>
          </p:nvSpPr>
          <p:spPr>
            <a:xfrm>
              <a:off x="5020397" y="1008826"/>
              <a:ext cx="625562" cy="37510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Benin Kingdom formed.</a:t>
              </a:r>
            </a:p>
          </p:txBody>
        </p:sp>
        <p:cxnSp>
          <p:nvCxnSpPr>
            <p:cNvPr id="96" name="Straight Connector 95">
              <a:extLst>
                <a:ext uri="{FF2B5EF4-FFF2-40B4-BE49-F238E27FC236}">
                  <a16:creationId xmlns:a16="http://schemas.microsoft.com/office/drawing/2014/main" id="{8ECAC703-7216-4A96-9E6A-926940F342FA}"/>
                </a:ext>
              </a:extLst>
            </p:cNvPr>
            <p:cNvCxnSpPr/>
            <p:nvPr/>
          </p:nvCxnSpPr>
          <p:spPr>
            <a:xfrm>
              <a:off x="4008542"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6832A9FA-6D02-4D10-B6FF-E70CB388CE38}"/>
                </a:ext>
              </a:extLst>
            </p:cNvPr>
            <p:cNvCxnSpPr/>
            <p:nvPr/>
          </p:nvCxnSpPr>
          <p:spPr>
            <a:xfrm>
              <a:off x="4609765" y="70196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2860B32E-7EF7-4A72-BFCB-73F453FBA172}"/>
                </a:ext>
              </a:extLst>
            </p:cNvPr>
            <p:cNvCxnSpPr>
              <a:cxnSpLocks/>
              <a:endCxn id="95" idx="0"/>
            </p:cNvCxnSpPr>
            <p:nvPr/>
          </p:nvCxnSpPr>
          <p:spPr>
            <a:xfrm>
              <a:off x="5333178" y="684819"/>
              <a:ext cx="0" cy="3240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7DA1804A-D10B-49DD-8038-E2F802C587D9}"/>
                </a:ext>
              </a:extLst>
            </p:cNvPr>
            <p:cNvSpPr/>
            <p:nvPr/>
          </p:nvSpPr>
          <p:spPr>
            <a:xfrm>
              <a:off x="3825860" y="1042421"/>
              <a:ext cx="481881"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Anglo Saxons</a:t>
              </a:r>
            </a:p>
          </p:txBody>
        </p:sp>
        <p:sp>
          <p:nvSpPr>
            <p:cNvPr id="100" name="Rectangle 99">
              <a:extLst>
                <a:ext uri="{FF2B5EF4-FFF2-40B4-BE49-F238E27FC236}">
                  <a16:creationId xmlns:a16="http://schemas.microsoft.com/office/drawing/2014/main" id="{804F4055-727A-41EB-83AC-59B19D713DA7}"/>
                </a:ext>
              </a:extLst>
            </p:cNvPr>
            <p:cNvSpPr/>
            <p:nvPr/>
          </p:nvSpPr>
          <p:spPr>
            <a:xfrm>
              <a:off x="4385181" y="371605"/>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793 AD</a:t>
              </a:r>
            </a:p>
          </p:txBody>
        </p:sp>
        <p:sp>
          <p:nvSpPr>
            <p:cNvPr id="101" name="Rectangle 100">
              <a:extLst>
                <a:ext uri="{FF2B5EF4-FFF2-40B4-BE49-F238E27FC236}">
                  <a16:creationId xmlns:a16="http://schemas.microsoft.com/office/drawing/2014/main" id="{166A0214-3905-4EB0-98E1-4486503B854E}"/>
                </a:ext>
              </a:extLst>
            </p:cNvPr>
            <p:cNvSpPr/>
            <p:nvPr/>
          </p:nvSpPr>
          <p:spPr>
            <a:xfrm>
              <a:off x="5074823" y="369336"/>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900 AD</a:t>
              </a:r>
            </a:p>
          </p:txBody>
        </p:sp>
        <p:sp>
          <p:nvSpPr>
            <p:cNvPr id="102" name="Rectangle 101">
              <a:extLst>
                <a:ext uri="{FF2B5EF4-FFF2-40B4-BE49-F238E27FC236}">
                  <a16:creationId xmlns:a16="http://schemas.microsoft.com/office/drawing/2014/main" id="{CCAB1393-C87E-4DBC-997E-FA969952AA36}"/>
                </a:ext>
              </a:extLst>
            </p:cNvPr>
            <p:cNvSpPr/>
            <p:nvPr/>
          </p:nvSpPr>
          <p:spPr>
            <a:xfrm>
              <a:off x="4384364" y="1036234"/>
              <a:ext cx="55282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Vikings</a:t>
              </a:r>
            </a:p>
          </p:txBody>
        </p:sp>
        <p:sp>
          <p:nvSpPr>
            <p:cNvPr id="103" name="Rectangle 102">
              <a:extLst>
                <a:ext uri="{FF2B5EF4-FFF2-40B4-BE49-F238E27FC236}">
                  <a16:creationId xmlns:a16="http://schemas.microsoft.com/office/drawing/2014/main" id="{40DB2941-08AF-476E-BE59-A15254DC1D94}"/>
                </a:ext>
              </a:extLst>
            </p:cNvPr>
            <p:cNvSpPr/>
            <p:nvPr/>
          </p:nvSpPr>
          <p:spPr>
            <a:xfrm>
              <a:off x="3801715" y="379430"/>
              <a:ext cx="413653"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410</a:t>
              </a:r>
            </a:p>
            <a:p>
              <a:pPr algn="ctr"/>
              <a:r>
                <a:rPr lang="en-GB" sz="800" b="1" dirty="0">
                  <a:solidFill>
                    <a:schemeClr val="tx1"/>
                  </a:solidFill>
                </a:rPr>
                <a:t>AD</a:t>
              </a:r>
            </a:p>
          </p:txBody>
        </p:sp>
        <p:cxnSp>
          <p:nvCxnSpPr>
            <p:cNvPr id="104" name="Straight Connector 103">
              <a:extLst>
                <a:ext uri="{FF2B5EF4-FFF2-40B4-BE49-F238E27FC236}">
                  <a16:creationId xmlns:a16="http://schemas.microsoft.com/office/drawing/2014/main" id="{49B29315-4A94-482F-A4C3-57CBD35EEE47}"/>
                </a:ext>
              </a:extLst>
            </p:cNvPr>
            <p:cNvCxnSpPr/>
            <p:nvPr/>
          </p:nvCxnSpPr>
          <p:spPr>
            <a:xfrm>
              <a:off x="7077148" y="70700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C771BFC6-99C0-4094-A34C-9699B293AC94}"/>
                </a:ext>
              </a:extLst>
            </p:cNvPr>
            <p:cNvCxnSpPr/>
            <p:nvPr/>
          </p:nvCxnSpPr>
          <p:spPr>
            <a:xfrm>
              <a:off x="6014551" y="725824"/>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Rectangle 105">
              <a:extLst>
                <a:ext uri="{FF2B5EF4-FFF2-40B4-BE49-F238E27FC236}">
                  <a16:creationId xmlns:a16="http://schemas.microsoft.com/office/drawing/2014/main" id="{F0EADBB1-2D17-486C-83AF-220404DAD18B}"/>
                </a:ext>
              </a:extLst>
            </p:cNvPr>
            <p:cNvSpPr/>
            <p:nvPr/>
          </p:nvSpPr>
          <p:spPr>
            <a:xfrm>
              <a:off x="6309979" y="1007799"/>
              <a:ext cx="407716"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 b="1" dirty="0">
                  <a:solidFill>
                    <a:schemeClr val="tx1"/>
                  </a:solidFill>
                </a:rPr>
                <a:t>Tudors</a:t>
              </a:r>
            </a:p>
          </p:txBody>
        </p:sp>
        <p:sp>
          <p:nvSpPr>
            <p:cNvPr id="107" name="Rectangle 106">
              <a:extLst>
                <a:ext uri="{FF2B5EF4-FFF2-40B4-BE49-F238E27FC236}">
                  <a16:creationId xmlns:a16="http://schemas.microsoft.com/office/drawing/2014/main" id="{E08FCC32-30D9-4207-AE6F-919A4E42F841}"/>
                </a:ext>
              </a:extLst>
            </p:cNvPr>
            <p:cNvSpPr/>
            <p:nvPr/>
          </p:nvSpPr>
          <p:spPr>
            <a:xfrm>
              <a:off x="6265058" y="393027"/>
              <a:ext cx="42855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1485 AD</a:t>
              </a:r>
            </a:p>
          </p:txBody>
        </p:sp>
        <p:sp>
          <p:nvSpPr>
            <p:cNvPr id="108" name="Rectangle 107">
              <a:extLst>
                <a:ext uri="{FF2B5EF4-FFF2-40B4-BE49-F238E27FC236}">
                  <a16:creationId xmlns:a16="http://schemas.microsoft.com/office/drawing/2014/main" id="{B1CBB95E-B4FE-407A-9BC3-BEF542F0294E}"/>
                </a:ext>
              </a:extLst>
            </p:cNvPr>
            <p:cNvSpPr/>
            <p:nvPr/>
          </p:nvSpPr>
          <p:spPr>
            <a:xfrm>
              <a:off x="6765488" y="1006311"/>
              <a:ext cx="574179"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Great Fire of London</a:t>
              </a:r>
            </a:p>
          </p:txBody>
        </p:sp>
        <p:sp>
          <p:nvSpPr>
            <p:cNvPr id="109" name="Rectangle 108">
              <a:extLst>
                <a:ext uri="{FF2B5EF4-FFF2-40B4-BE49-F238E27FC236}">
                  <a16:creationId xmlns:a16="http://schemas.microsoft.com/office/drawing/2014/main" id="{A4795D2A-7813-4F95-92C8-0AB1A6A4BB59}"/>
                </a:ext>
              </a:extLst>
            </p:cNvPr>
            <p:cNvSpPr/>
            <p:nvPr/>
          </p:nvSpPr>
          <p:spPr>
            <a:xfrm>
              <a:off x="6870322"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1666 AD</a:t>
              </a:r>
            </a:p>
          </p:txBody>
        </p:sp>
        <p:sp>
          <p:nvSpPr>
            <p:cNvPr id="110" name="Rectangle 109">
              <a:extLst>
                <a:ext uri="{FF2B5EF4-FFF2-40B4-BE49-F238E27FC236}">
                  <a16:creationId xmlns:a16="http://schemas.microsoft.com/office/drawing/2014/main" id="{F403077E-0D01-4751-9F97-5D306DB96D25}"/>
                </a:ext>
              </a:extLst>
            </p:cNvPr>
            <p:cNvSpPr/>
            <p:nvPr/>
          </p:nvSpPr>
          <p:spPr>
            <a:xfrm>
              <a:off x="5690879" y="1057718"/>
              <a:ext cx="574179" cy="3262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Normans</a:t>
              </a:r>
            </a:p>
          </p:txBody>
        </p:sp>
        <p:sp>
          <p:nvSpPr>
            <p:cNvPr id="111" name="Rectangle 110">
              <a:extLst>
                <a:ext uri="{FF2B5EF4-FFF2-40B4-BE49-F238E27FC236}">
                  <a16:creationId xmlns:a16="http://schemas.microsoft.com/office/drawing/2014/main" id="{24107529-4D9B-407E-AF47-6B88A224F377}"/>
                </a:ext>
              </a:extLst>
            </p:cNvPr>
            <p:cNvSpPr/>
            <p:nvPr/>
          </p:nvSpPr>
          <p:spPr>
            <a:xfrm>
              <a:off x="5746817" y="414230"/>
              <a:ext cx="42206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1066AD</a:t>
              </a:r>
            </a:p>
          </p:txBody>
        </p:sp>
        <p:sp>
          <p:nvSpPr>
            <p:cNvPr id="112" name="Rectangle 111">
              <a:extLst>
                <a:ext uri="{FF2B5EF4-FFF2-40B4-BE49-F238E27FC236}">
                  <a16:creationId xmlns:a16="http://schemas.microsoft.com/office/drawing/2014/main" id="{73FB901A-52F2-4460-800C-EA7A6F91C0AD}"/>
                </a:ext>
              </a:extLst>
            </p:cNvPr>
            <p:cNvSpPr/>
            <p:nvPr/>
          </p:nvSpPr>
          <p:spPr>
            <a:xfrm>
              <a:off x="7383729" y="1011961"/>
              <a:ext cx="654737"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Victorians</a:t>
              </a:r>
            </a:p>
          </p:txBody>
        </p:sp>
        <p:sp>
          <p:nvSpPr>
            <p:cNvPr id="113" name="Rectangle 112">
              <a:extLst>
                <a:ext uri="{FF2B5EF4-FFF2-40B4-BE49-F238E27FC236}">
                  <a16:creationId xmlns:a16="http://schemas.microsoft.com/office/drawing/2014/main" id="{549B2569-157A-44CE-98D8-94984E7C7575}"/>
                </a:ext>
              </a:extLst>
            </p:cNvPr>
            <p:cNvSpPr/>
            <p:nvPr/>
          </p:nvSpPr>
          <p:spPr>
            <a:xfrm>
              <a:off x="7493077" y="372279"/>
              <a:ext cx="40010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1837 AD</a:t>
              </a:r>
            </a:p>
          </p:txBody>
        </p:sp>
        <p:sp>
          <p:nvSpPr>
            <p:cNvPr id="114" name="Rectangle 113">
              <a:extLst>
                <a:ext uri="{FF2B5EF4-FFF2-40B4-BE49-F238E27FC236}">
                  <a16:creationId xmlns:a16="http://schemas.microsoft.com/office/drawing/2014/main" id="{F187A524-80CD-4378-BD3E-A4709955E03C}"/>
                </a:ext>
              </a:extLst>
            </p:cNvPr>
            <p:cNvSpPr/>
            <p:nvPr/>
          </p:nvSpPr>
          <p:spPr>
            <a:xfrm>
              <a:off x="8115233" y="341948"/>
              <a:ext cx="413653" cy="4340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1914  to 1918</a:t>
              </a:r>
            </a:p>
          </p:txBody>
        </p:sp>
        <p:cxnSp>
          <p:nvCxnSpPr>
            <p:cNvPr id="115" name="Straight Connector 114">
              <a:extLst>
                <a:ext uri="{FF2B5EF4-FFF2-40B4-BE49-F238E27FC236}">
                  <a16:creationId xmlns:a16="http://schemas.microsoft.com/office/drawing/2014/main" id="{464DE8B5-5C62-4E44-BD94-0C67BA5477AC}"/>
                </a:ext>
              </a:extLst>
            </p:cNvPr>
            <p:cNvCxnSpPr>
              <a:cxnSpLocks/>
              <a:endCxn id="106" idx="0"/>
            </p:cNvCxnSpPr>
            <p:nvPr/>
          </p:nvCxnSpPr>
          <p:spPr>
            <a:xfrm>
              <a:off x="6513837" y="702094"/>
              <a:ext cx="0" cy="3057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5D5F3C41-C512-49F7-A2F2-F6C5AD2C855C}"/>
                </a:ext>
              </a:extLst>
            </p:cNvPr>
            <p:cNvCxnSpPr>
              <a:cxnSpLocks/>
              <a:endCxn id="112" idx="0"/>
            </p:cNvCxnSpPr>
            <p:nvPr/>
          </p:nvCxnSpPr>
          <p:spPr>
            <a:xfrm flipH="1">
              <a:off x="7711098" y="728192"/>
              <a:ext cx="14258" cy="2837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6C916F2D-E4F3-4EC1-9ADF-FBECFBB149C1}"/>
                </a:ext>
              </a:extLst>
            </p:cNvPr>
            <p:cNvCxnSpPr/>
            <p:nvPr/>
          </p:nvCxnSpPr>
          <p:spPr>
            <a:xfrm>
              <a:off x="8314235" y="726431"/>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 Box 2">
              <a:extLst>
                <a:ext uri="{FF2B5EF4-FFF2-40B4-BE49-F238E27FC236}">
                  <a16:creationId xmlns:a16="http://schemas.microsoft.com/office/drawing/2014/main" id="{A1BAE580-D69C-4C39-A0F7-85E06863DDC4}"/>
                </a:ext>
              </a:extLst>
            </p:cNvPr>
            <p:cNvSpPr txBox="1">
              <a:spLocks noChangeArrowheads="1"/>
            </p:cNvSpPr>
            <p:nvPr/>
          </p:nvSpPr>
          <p:spPr bwMode="auto">
            <a:xfrm>
              <a:off x="8094630" y="1018170"/>
              <a:ext cx="481881" cy="3657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9" name="Straight Connector 118">
              <a:extLst>
                <a:ext uri="{FF2B5EF4-FFF2-40B4-BE49-F238E27FC236}">
                  <a16:creationId xmlns:a16="http://schemas.microsoft.com/office/drawing/2014/main" id="{E3177FFC-BAF4-4F19-A5C9-331D62A749DC}"/>
                </a:ext>
              </a:extLst>
            </p:cNvPr>
            <p:cNvCxnSpPr>
              <a:cxnSpLocks/>
              <a:endCxn id="81" idx="0"/>
            </p:cNvCxnSpPr>
            <p:nvPr/>
          </p:nvCxnSpPr>
          <p:spPr>
            <a:xfrm flipH="1">
              <a:off x="1636021" y="793777"/>
              <a:ext cx="5292" cy="2276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 name="Picture 5">
            <a:extLst>
              <a:ext uri="{FF2B5EF4-FFF2-40B4-BE49-F238E27FC236}">
                <a16:creationId xmlns:a16="http://schemas.microsoft.com/office/drawing/2014/main" id="{DF510A20-D31D-4AAF-A11E-3E668BEB8E26}"/>
              </a:ext>
            </a:extLst>
          </p:cNvPr>
          <p:cNvPicPr>
            <a:picLocks noChangeAspect="1"/>
          </p:cNvPicPr>
          <p:nvPr/>
        </p:nvPicPr>
        <p:blipFill>
          <a:blip r:embed="rId5"/>
          <a:stretch>
            <a:fillRect/>
          </a:stretch>
        </p:blipFill>
        <p:spPr>
          <a:xfrm>
            <a:off x="9368973" y="15593"/>
            <a:ext cx="388020" cy="267541"/>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7ACD2-E684-4676-9509-E2CA90073E99}"/>
              </a:ext>
            </a:extLst>
          </p:cNvPr>
          <p:cNvSpPr>
            <a:spLocks noGrp="1"/>
          </p:cNvSpPr>
          <p:nvPr>
            <p:ph type="title"/>
          </p:nvPr>
        </p:nvSpPr>
        <p:spPr>
          <a:xfrm>
            <a:off x="191940" y="114110"/>
            <a:ext cx="8543925" cy="1438243"/>
          </a:xfrm>
        </p:spPr>
        <p:txBody>
          <a:bodyPr>
            <a:normAutofit fontScale="90000"/>
          </a:bodyPr>
          <a:lstStyle/>
          <a:p>
            <a:br>
              <a:rPr lang="en-GB" sz="2000" b="1" u="sng" dirty="0"/>
            </a:br>
            <a:br>
              <a:rPr lang="en-GB" sz="2000" b="1" u="sng" dirty="0"/>
            </a:br>
            <a:br>
              <a:rPr lang="en-GB" sz="2000" b="1" u="sng" dirty="0"/>
            </a:br>
            <a:br>
              <a:rPr lang="en-GB" sz="2000" b="1" u="sng" dirty="0"/>
            </a:br>
            <a:endParaRPr lang="en-GB" sz="2000" b="1" u="sng" dirty="0"/>
          </a:p>
        </p:txBody>
      </p:sp>
      <p:pic>
        <p:nvPicPr>
          <p:cNvPr id="5" name="Content Placeholder 4">
            <a:extLst>
              <a:ext uri="{FF2B5EF4-FFF2-40B4-BE49-F238E27FC236}">
                <a16:creationId xmlns:a16="http://schemas.microsoft.com/office/drawing/2014/main" id="{553517D0-034F-4C26-A71A-FFBD353395AB}"/>
              </a:ext>
            </a:extLst>
          </p:cNvPr>
          <p:cNvPicPr>
            <a:picLocks noGrp="1" noChangeAspect="1"/>
          </p:cNvPicPr>
          <p:nvPr>
            <p:ph idx="1"/>
          </p:nvPr>
        </p:nvPicPr>
        <p:blipFill>
          <a:blip r:embed="rId3"/>
          <a:stretch>
            <a:fillRect/>
          </a:stretch>
        </p:blipFill>
        <p:spPr>
          <a:xfrm>
            <a:off x="270031" y="1575119"/>
            <a:ext cx="3285788" cy="2440079"/>
          </a:xfrm>
          <a:prstGeom prst="rect">
            <a:avLst/>
          </a:prstGeom>
        </p:spPr>
      </p:pic>
      <p:sp>
        <p:nvSpPr>
          <p:cNvPr id="4" name="Content Placeholder 2">
            <a:extLst>
              <a:ext uri="{FF2B5EF4-FFF2-40B4-BE49-F238E27FC236}">
                <a16:creationId xmlns:a16="http://schemas.microsoft.com/office/drawing/2014/main" id="{C0D86FB4-7313-405C-BD29-F7721CB25973}"/>
              </a:ext>
            </a:extLst>
          </p:cNvPr>
          <p:cNvSpPr txBox="1">
            <a:spLocks/>
          </p:cNvSpPr>
          <p:nvPr/>
        </p:nvSpPr>
        <p:spPr>
          <a:xfrm>
            <a:off x="3781093" y="1553580"/>
            <a:ext cx="5830740" cy="1031246"/>
          </a:xfrm>
          <a:prstGeom prst="rect">
            <a:avLst/>
          </a:prstGeom>
          <a:ln>
            <a:solidFill>
              <a:schemeClr val="tx1"/>
            </a:solidFill>
          </a:ln>
        </p:spPr>
        <p:txBody>
          <a:bodyPr vert="horz" lIns="91440" tIns="45720" rIns="91440" bIns="45720" numCol="1"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000" u="sng" dirty="0">
                <a:solidFill>
                  <a:srgbClr val="FF0000"/>
                </a:solidFill>
              </a:rPr>
              <a:t>Who were the Anglo-Saxons?</a:t>
            </a:r>
            <a:endParaRPr lang="en-GB" sz="1200" u="sng" dirty="0">
              <a:solidFill>
                <a:srgbClr val="FF0000"/>
              </a:solidFill>
            </a:endParaRPr>
          </a:p>
          <a:p>
            <a:pPr marL="0" indent="0">
              <a:lnSpc>
                <a:spcPct val="100000"/>
              </a:lnSpc>
              <a:buNone/>
            </a:pPr>
            <a:r>
              <a:rPr lang="en-GB" sz="1200" dirty="0"/>
              <a:t>They were a mix of different tribes from Germany, Denmark and the Netherlands. The three biggest were the </a:t>
            </a:r>
            <a:r>
              <a:rPr lang="en-GB" sz="1200" b="1" dirty="0"/>
              <a:t>Angles,</a:t>
            </a:r>
            <a:r>
              <a:rPr lang="en-GB" sz="1200" dirty="0"/>
              <a:t> the </a:t>
            </a:r>
            <a:r>
              <a:rPr lang="en-GB" sz="1200" b="1" dirty="0"/>
              <a:t>Jutes</a:t>
            </a:r>
            <a:r>
              <a:rPr lang="en-GB" sz="1200" dirty="0"/>
              <a:t> and the </a:t>
            </a:r>
            <a:r>
              <a:rPr lang="en-GB" sz="1200" b="1" dirty="0"/>
              <a:t>Saxons. </a:t>
            </a:r>
            <a:r>
              <a:rPr lang="en-GB" sz="1200" dirty="0"/>
              <a:t>The land they settled in was called ‘Angle-land’ but they did not conquer Scotland, Wales or Cornwall.</a:t>
            </a:r>
            <a:endParaRPr lang="en-GB" sz="2000" u="sng" dirty="0">
              <a:solidFill>
                <a:srgbClr val="FF0000"/>
              </a:solidFill>
            </a:endParaRPr>
          </a:p>
        </p:txBody>
      </p:sp>
      <p:graphicFrame>
        <p:nvGraphicFramePr>
          <p:cNvPr id="8" name="Table 7">
            <a:extLst>
              <a:ext uri="{FF2B5EF4-FFF2-40B4-BE49-F238E27FC236}">
                <a16:creationId xmlns:a16="http://schemas.microsoft.com/office/drawing/2014/main" id="{94A8B4FB-3746-4512-BB79-3D7DE4374EF4}"/>
              </a:ext>
            </a:extLst>
          </p:cNvPr>
          <p:cNvGraphicFramePr>
            <a:graphicFrameLocks noGrp="1"/>
          </p:cNvGraphicFramePr>
          <p:nvPr>
            <p:extLst>
              <p:ext uri="{D42A27DB-BD31-4B8C-83A1-F6EECF244321}">
                <p14:modId xmlns:p14="http://schemas.microsoft.com/office/powerpoint/2010/main" val="3082805647"/>
              </p:ext>
            </p:extLst>
          </p:nvPr>
        </p:nvGraphicFramePr>
        <p:xfrm>
          <a:off x="270031" y="275100"/>
          <a:ext cx="9341802" cy="1140770"/>
        </p:xfrm>
        <a:graphic>
          <a:graphicData uri="http://schemas.openxmlformats.org/drawingml/2006/table">
            <a:tbl>
              <a:tblPr firstRow="1" firstCol="1" bandRow="1"/>
              <a:tblGrid>
                <a:gridCol w="946963">
                  <a:extLst>
                    <a:ext uri="{9D8B030D-6E8A-4147-A177-3AD203B41FA5}">
                      <a16:colId xmlns:a16="http://schemas.microsoft.com/office/drawing/2014/main" val="3183706355"/>
                    </a:ext>
                  </a:extLst>
                </a:gridCol>
                <a:gridCol w="821647">
                  <a:extLst>
                    <a:ext uri="{9D8B030D-6E8A-4147-A177-3AD203B41FA5}">
                      <a16:colId xmlns:a16="http://schemas.microsoft.com/office/drawing/2014/main" val="2452756997"/>
                    </a:ext>
                  </a:extLst>
                </a:gridCol>
                <a:gridCol w="821517">
                  <a:extLst>
                    <a:ext uri="{9D8B030D-6E8A-4147-A177-3AD203B41FA5}">
                      <a16:colId xmlns:a16="http://schemas.microsoft.com/office/drawing/2014/main" val="1512462100"/>
                    </a:ext>
                  </a:extLst>
                </a:gridCol>
                <a:gridCol w="712382">
                  <a:extLst>
                    <a:ext uri="{9D8B030D-6E8A-4147-A177-3AD203B41FA5}">
                      <a16:colId xmlns:a16="http://schemas.microsoft.com/office/drawing/2014/main" val="3349655595"/>
                    </a:ext>
                  </a:extLst>
                </a:gridCol>
                <a:gridCol w="701748">
                  <a:extLst>
                    <a:ext uri="{9D8B030D-6E8A-4147-A177-3AD203B41FA5}">
                      <a16:colId xmlns:a16="http://schemas.microsoft.com/office/drawing/2014/main" val="662168720"/>
                    </a:ext>
                  </a:extLst>
                </a:gridCol>
                <a:gridCol w="723014">
                  <a:extLst>
                    <a:ext uri="{9D8B030D-6E8A-4147-A177-3AD203B41FA5}">
                      <a16:colId xmlns:a16="http://schemas.microsoft.com/office/drawing/2014/main" val="641707564"/>
                    </a:ext>
                  </a:extLst>
                </a:gridCol>
                <a:gridCol w="1095154">
                  <a:extLst>
                    <a:ext uri="{9D8B030D-6E8A-4147-A177-3AD203B41FA5}">
                      <a16:colId xmlns:a16="http://schemas.microsoft.com/office/drawing/2014/main" val="1453978192"/>
                    </a:ext>
                  </a:extLst>
                </a:gridCol>
                <a:gridCol w="861237">
                  <a:extLst>
                    <a:ext uri="{9D8B030D-6E8A-4147-A177-3AD203B41FA5}">
                      <a16:colId xmlns:a16="http://schemas.microsoft.com/office/drawing/2014/main" val="1267099494"/>
                    </a:ext>
                  </a:extLst>
                </a:gridCol>
                <a:gridCol w="699469">
                  <a:extLst>
                    <a:ext uri="{9D8B030D-6E8A-4147-A177-3AD203B41FA5}">
                      <a16:colId xmlns:a16="http://schemas.microsoft.com/office/drawing/2014/main" val="1047095399"/>
                    </a:ext>
                  </a:extLst>
                </a:gridCol>
                <a:gridCol w="980380">
                  <a:extLst>
                    <a:ext uri="{9D8B030D-6E8A-4147-A177-3AD203B41FA5}">
                      <a16:colId xmlns:a16="http://schemas.microsoft.com/office/drawing/2014/main" val="3563973109"/>
                    </a:ext>
                  </a:extLst>
                </a:gridCol>
                <a:gridCol w="978291">
                  <a:extLst>
                    <a:ext uri="{9D8B030D-6E8A-4147-A177-3AD203B41FA5}">
                      <a16:colId xmlns:a16="http://schemas.microsoft.com/office/drawing/2014/main" val="3912784037"/>
                    </a:ext>
                  </a:extLst>
                </a:gridCol>
              </a:tblGrid>
              <a:tr h="185330">
                <a:tc gridSpan="11">
                  <a:txBody>
                    <a:bodyPr/>
                    <a:lstStyle/>
                    <a:p>
                      <a:pPr algn="ctr">
                        <a:lnSpc>
                          <a:spcPct val="107000"/>
                        </a:lnSpc>
                        <a:spcAft>
                          <a:spcPts val="800"/>
                        </a:spcAft>
                      </a:pPr>
                      <a:r>
                        <a:rPr lang="en-GB" sz="1200" b="1" dirty="0">
                          <a:effectLst/>
                          <a:latin typeface="+mn-lt"/>
                          <a:ea typeface="Calibri" panose="020F0502020204030204" pitchFamily="34" charset="0"/>
                          <a:cs typeface="Times New Roman" panose="02020603050405020304" pitchFamily="18" charset="0"/>
                        </a:rPr>
                        <a:t>Anglo-Saxon </a:t>
                      </a:r>
                      <a:r>
                        <a:rPr lang="en-GB" sz="1200" b="1" dirty="0">
                          <a:solidFill>
                            <a:srgbClr val="000000"/>
                          </a:solidFill>
                          <a:effectLst/>
                          <a:latin typeface="+mn-lt"/>
                          <a:ea typeface="Calibri" panose="020F0502020204030204" pitchFamily="34" charset="0"/>
                          <a:cs typeface="Times New Roman" panose="02020603050405020304" pitchFamily="18" charset="0"/>
                        </a:rPr>
                        <a:t>Timeline</a:t>
                      </a:r>
                      <a:endParaRPr lang="en-GB" sz="12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7686476"/>
                  </a:ext>
                </a:extLst>
              </a:tr>
              <a:tr h="185330">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410 A.D.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497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573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586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597 A.D.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effectLst/>
                          <a:latin typeface="+mn-lt"/>
                          <a:ea typeface="Calibri" panose="020F0502020204030204" pitchFamily="34" charset="0"/>
                          <a:cs typeface="Times New Roman" panose="02020603050405020304" pitchFamily="18" charset="0"/>
                        </a:rPr>
                        <a:t>600 A. D</a:t>
                      </a: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757 A.D.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793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871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1016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a:solidFill>
                            <a:srgbClr val="000000"/>
                          </a:solidFill>
                          <a:effectLst/>
                          <a:latin typeface="+mn-lt"/>
                          <a:ea typeface="Calibri" panose="020F0502020204030204" pitchFamily="34" charset="0"/>
                          <a:cs typeface="Times New Roman" panose="02020603050405020304" pitchFamily="18" charset="0"/>
                        </a:rPr>
                        <a:t>1066 A.D.</a:t>
                      </a:r>
                      <a:endParaRPr lang="en-GB" sz="80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99031364"/>
                  </a:ext>
                </a:extLst>
              </a:tr>
              <a:tr h="768369">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Romans left Britain leaving it unguarded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The kingdom of Wessex is formed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The Kingdom of East Anglia was formed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The Kingdom of Mercia was formed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St. Augustine introduces Christianity</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effectLst/>
                          <a:latin typeface="+mn-lt"/>
                          <a:ea typeface="Calibri" panose="020F0502020204030204" pitchFamily="34" charset="0"/>
                          <a:cs typeface="Times New Roman" panose="02020603050405020304" pitchFamily="18" charset="0"/>
                        </a:rPr>
                        <a:t>The first monasteries were built.</a:t>
                      </a: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Offa King of Mercia declares himself king of England</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Vikings attack Lindisfarne</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Alfred the Great rules</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Canute the Great rules as the first Viking</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pPr>
                      <a:r>
                        <a:rPr lang="en-GB" sz="800" dirty="0">
                          <a:solidFill>
                            <a:srgbClr val="000000"/>
                          </a:solidFill>
                          <a:effectLst/>
                          <a:latin typeface="+mn-lt"/>
                          <a:ea typeface="Calibri" panose="020F0502020204030204" pitchFamily="34" charset="0"/>
                          <a:cs typeface="Times New Roman" panose="02020603050405020304" pitchFamily="18" charset="0"/>
                        </a:rPr>
                        <a:t>Battle of Hastings Normans defeated by Saxons</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85371281"/>
                  </a:ext>
                </a:extLst>
              </a:tr>
            </a:tbl>
          </a:graphicData>
        </a:graphic>
      </p:graphicFrame>
      <p:sp>
        <p:nvSpPr>
          <p:cNvPr id="10" name="TextBox 9">
            <a:extLst>
              <a:ext uri="{FF2B5EF4-FFF2-40B4-BE49-F238E27FC236}">
                <a16:creationId xmlns:a16="http://schemas.microsoft.com/office/drawing/2014/main" id="{84380A22-4D88-4E44-8BB5-ED4047D07C1A}"/>
              </a:ext>
            </a:extLst>
          </p:cNvPr>
          <p:cNvSpPr txBox="1"/>
          <p:nvPr/>
        </p:nvSpPr>
        <p:spPr>
          <a:xfrm>
            <a:off x="3781093" y="2722536"/>
            <a:ext cx="5830740" cy="1292662"/>
          </a:xfrm>
          <a:prstGeom prst="rect">
            <a:avLst/>
          </a:prstGeom>
          <a:noFill/>
          <a:ln>
            <a:solidFill>
              <a:schemeClr val="tx1"/>
            </a:solidFill>
          </a:ln>
        </p:spPr>
        <p:txBody>
          <a:bodyPr wrap="square">
            <a:spAutoFit/>
          </a:bodyPr>
          <a:lstStyle/>
          <a:p>
            <a:pPr marL="0" indent="0">
              <a:buNone/>
            </a:pPr>
            <a:r>
              <a:rPr lang="en-GB" sz="1800" u="sng" dirty="0">
                <a:solidFill>
                  <a:srgbClr val="FF0000"/>
                </a:solidFill>
              </a:rPr>
              <a:t>Why did they come to Britain?</a:t>
            </a:r>
          </a:p>
          <a:p>
            <a:pPr marL="0" indent="0">
              <a:buNone/>
            </a:pPr>
            <a:endParaRPr lang="en-GB" sz="1200" dirty="0"/>
          </a:p>
          <a:p>
            <a:pPr marL="0" indent="0">
              <a:buNone/>
            </a:pPr>
            <a:r>
              <a:rPr lang="en-GB" sz="1200" dirty="0"/>
              <a:t>Although, some Anglo-Saxons were warriors who came to fight and thought the Britons were weak now the Romans had left others came peacefully to farm. Their homelands in Scandinavia often flooded and is was tough to grow food. They bought their families and created their own houses in settlements away from the old Roman towns.</a:t>
            </a:r>
            <a:endParaRPr lang="en-GB" sz="1800" u="sng" dirty="0">
              <a:solidFill>
                <a:srgbClr val="FF0000"/>
              </a:solidFill>
            </a:endParaRPr>
          </a:p>
        </p:txBody>
      </p:sp>
      <p:sp>
        <p:nvSpPr>
          <p:cNvPr id="13" name="TextBox 12">
            <a:extLst>
              <a:ext uri="{FF2B5EF4-FFF2-40B4-BE49-F238E27FC236}">
                <a16:creationId xmlns:a16="http://schemas.microsoft.com/office/drawing/2014/main" id="{922779ED-6A1E-4E7B-BCD2-73EB3D3F51A0}"/>
              </a:ext>
            </a:extLst>
          </p:cNvPr>
          <p:cNvSpPr txBox="1"/>
          <p:nvPr/>
        </p:nvSpPr>
        <p:spPr>
          <a:xfrm>
            <a:off x="155181" y="4152908"/>
            <a:ext cx="4902859" cy="2400657"/>
          </a:xfrm>
          <a:prstGeom prst="rect">
            <a:avLst/>
          </a:prstGeom>
          <a:noFill/>
          <a:ln>
            <a:solidFill>
              <a:schemeClr val="tx1"/>
            </a:solidFill>
          </a:ln>
        </p:spPr>
        <p:txBody>
          <a:bodyPr wrap="square">
            <a:spAutoFit/>
          </a:bodyPr>
          <a:lstStyle/>
          <a:p>
            <a:pPr marL="0" indent="0">
              <a:buNone/>
            </a:pPr>
            <a:r>
              <a:rPr lang="en-GB" sz="1800" u="sng" dirty="0">
                <a:solidFill>
                  <a:srgbClr val="FF0000"/>
                </a:solidFill>
              </a:rPr>
              <a:t>What was Anglo-Saxon life like?</a:t>
            </a:r>
          </a:p>
          <a:p>
            <a:pPr marL="0" indent="0">
              <a:buNone/>
            </a:pPr>
            <a:r>
              <a:rPr lang="en-GB" sz="1200" b="0" i="0" dirty="0">
                <a:solidFill>
                  <a:srgbClr val="000000"/>
                </a:solidFill>
                <a:effectLst/>
              </a:rPr>
              <a:t>Anglo Saxon villages were usually very small with no more than a hundred or so people living there. The villagers relied upon the local natural resources for all their essential supplies of water, fuel, building materials and food. The Anglo-Saxons grew crops and kept pigs, sheep and cattle as well as hunting for other animals and fish for food. They made household goods and farm equipment from pottery, wood and metal plus wove cloth from their animals to make clothes. The Anglo-Saxons traded goods, such as hunting dogs and local slaves, for things they couldn't make, like glass, with people from other countries.</a:t>
            </a:r>
          </a:p>
          <a:p>
            <a:pPr marL="0" indent="0">
              <a:buNone/>
            </a:pPr>
            <a:r>
              <a:rPr lang="en-GB" sz="1200" dirty="0">
                <a:solidFill>
                  <a:srgbClr val="000000"/>
                </a:solidFill>
              </a:rPr>
              <a:t>To keep the villagers and animals safe, a high, wooden fence would often surround the whole settlement.</a:t>
            </a:r>
            <a:endParaRPr lang="en-GB" sz="1200" u="sng" dirty="0">
              <a:solidFill>
                <a:srgbClr val="FF0000"/>
              </a:solidFill>
            </a:endParaRPr>
          </a:p>
        </p:txBody>
      </p:sp>
      <p:pic>
        <p:nvPicPr>
          <p:cNvPr id="17" name="Picture 16">
            <a:extLst>
              <a:ext uri="{FF2B5EF4-FFF2-40B4-BE49-F238E27FC236}">
                <a16:creationId xmlns:a16="http://schemas.microsoft.com/office/drawing/2014/main" id="{72823A8E-DBAA-4E7E-8D47-C8F413B48CF2}"/>
              </a:ext>
            </a:extLst>
          </p:cNvPr>
          <p:cNvPicPr>
            <a:picLocks noChangeAspect="1"/>
          </p:cNvPicPr>
          <p:nvPr/>
        </p:nvPicPr>
        <p:blipFill>
          <a:blip r:embed="rId4"/>
          <a:stretch>
            <a:fillRect/>
          </a:stretch>
        </p:blipFill>
        <p:spPr>
          <a:xfrm>
            <a:off x="5190310" y="4152908"/>
            <a:ext cx="4421524" cy="2400657"/>
          </a:xfrm>
          <a:prstGeom prst="rect">
            <a:avLst/>
          </a:prstGeom>
        </p:spPr>
      </p:pic>
    </p:spTree>
    <p:extLst>
      <p:ext uri="{BB962C8B-B14F-4D97-AF65-F5344CB8AC3E}">
        <p14:creationId xmlns:p14="http://schemas.microsoft.com/office/powerpoint/2010/main" val="31622840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5F30EE246AF7641A69A541A1C23F3AE" ma:contentTypeVersion="14" ma:contentTypeDescription="Create a new document." ma:contentTypeScope="" ma:versionID="71743c0917df23776a31842211382cbb">
  <xsd:schema xmlns:xsd="http://www.w3.org/2001/XMLSchema" xmlns:xs="http://www.w3.org/2001/XMLSchema" xmlns:p="http://schemas.microsoft.com/office/2006/metadata/properties" xmlns:ns2="9ebcc849-5490-4d31-b288-a6b6c640542c" xmlns:ns3="9118954e-e3f9-4025-b649-a9286eea2501" targetNamespace="http://schemas.microsoft.com/office/2006/metadata/properties" ma:root="true" ma:fieldsID="1ef0d697d4e310f804090a6f1ddd51dc" ns2:_="" ns3:_="">
    <xsd:import namespace="9ebcc849-5490-4d31-b288-a6b6c640542c"/>
    <xsd:import namespace="9118954e-e3f9-4025-b649-a9286eea250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bcc849-5490-4d31-b288-a6b6c64054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Location" ma:index="11" nillable="true" ma:displayName="Location" ma:indexed="true" ma:internalName="MediaServiceLocatio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835d516-5233-4ed5-a385-23ee544f93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118954e-e3f9-4025-b649-a9286eea250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2a264ae-ebb3-4777-9352-b7b0196eca3d}" ma:internalName="TaxCatchAll" ma:showField="CatchAllData" ma:web="9118954e-e3f9-4025-b649-a9286eea250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ebcc849-5490-4d31-b288-a6b6c640542c">
      <Terms xmlns="http://schemas.microsoft.com/office/infopath/2007/PartnerControls"/>
    </lcf76f155ced4ddcb4097134ff3c332f>
    <TaxCatchAll xmlns="9118954e-e3f9-4025-b649-a9286eea2501" xsi:nil="true"/>
  </documentManagement>
</p:properties>
</file>

<file path=customXml/itemProps1.xml><?xml version="1.0" encoding="utf-8"?>
<ds:datastoreItem xmlns:ds="http://schemas.openxmlformats.org/officeDocument/2006/customXml" ds:itemID="{B8B77355-608E-4802-94CD-1A00909D7465}"/>
</file>

<file path=customXml/itemProps2.xml><?xml version="1.0" encoding="utf-8"?>
<ds:datastoreItem xmlns:ds="http://schemas.openxmlformats.org/officeDocument/2006/customXml" ds:itemID="{476CCEDB-47DE-4488-810D-90DCD6716C3C}"/>
</file>

<file path=customXml/itemProps3.xml><?xml version="1.0" encoding="utf-8"?>
<ds:datastoreItem xmlns:ds="http://schemas.openxmlformats.org/officeDocument/2006/customXml" ds:itemID="{9FF1F642-C008-4CDE-B6BD-E566CF652F81}"/>
</file>

<file path=docProps/app.xml><?xml version="1.0" encoding="utf-8"?>
<Properties xmlns="http://schemas.openxmlformats.org/officeDocument/2006/extended-properties" xmlns:vt="http://schemas.openxmlformats.org/officeDocument/2006/docPropsVTypes">
  <Template>Office Theme</Template>
  <TotalTime>6268</TotalTime>
  <Words>1017</Words>
  <Application>Microsoft Office PowerPoint</Application>
  <PresentationFormat>A4 Paper (210x297 mm)</PresentationFormat>
  <Paragraphs>131</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  Year 5 History - Anglo Saxons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amunns</cp:lastModifiedBy>
  <cp:revision>75</cp:revision>
  <cp:lastPrinted>2021-08-25T12:40:36Z</cp:lastPrinted>
  <dcterms:created xsi:type="dcterms:W3CDTF">2017-10-15T20:56:30Z</dcterms:created>
  <dcterms:modified xsi:type="dcterms:W3CDTF">2021-08-26T12:33:10Z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0x01010025F30EE246AF7641A69A541A1C23F3AE</vt:lpwstr>
  </property>
  <property fmtid="{D5CDD505-2E9C-101B-9397-08002B2CF9AE}" pid="3" name="Order">
    <vt:r8>10000</vt:r8>
  </property>
</Properties>
</file>