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xml" ContentType="application/vnd.openxmlformats-officedocument.presentationml.slide+xml"/>
  <Override PartName="/ppt/slides/slide1.xml" ContentType="application/vnd.openxmlformats-officedocument.presentationml.slid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4.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commentAuthors.xml" ContentType="application/vnd.openxmlformats-officedocument.presentationml.commentAuthors+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bookmarkIdSeed="2">
  <p:sldMasterIdLst>
    <p:sldMasterId id="2147483659" r:id="rId1"/>
  </p:sldMasterIdLst>
  <p:notesMasterIdLst>
    <p:notesMasterId r:id="rId4"/>
  </p:notesMasterIdLst>
  <p:sldIdLst>
    <p:sldId id="256" r:id="rId2"/>
    <p:sldId id="257" r:id="rId3"/>
  </p:sldIdLst>
  <p:sldSz cx="9906000" cy="6858000" type="A4"/>
  <p:notesSz cx="6889750"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munns" initials="a" lastIdx="1" clrIdx="0">
    <p:extLst>
      <p:ext uri="{19B8F6BF-5375-455C-9EA6-DF929625EA0E}">
        <p15:presenceInfo xmlns:p15="http://schemas.microsoft.com/office/powerpoint/2012/main" userId="amunn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CCFF"/>
    <a:srgbClr val="FF99FF"/>
    <a:srgbClr val="CC00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441" autoAdjust="0"/>
    <p:restoredTop sz="94627"/>
  </p:normalViewPr>
  <p:slideViewPr>
    <p:cSldViewPr snapToGrid="0" snapToObjects="1">
      <p:cViewPr>
        <p:scale>
          <a:sx n="70" d="100"/>
          <a:sy n="70" d="100"/>
        </p:scale>
        <p:origin x="845"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12" Type="http://schemas.openxmlformats.org/officeDocument/2006/relationships/customXml" Target="../customXml/item3.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openxmlformats.org/officeDocument/2006/relationships/customXml" Target="../customXml/item2.xml"/><Relationship Id="rId5" Type="http://schemas.openxmlformats.org/officeDocument/2006/relationships/commentAuthors" Target="commentAuthors.xml"/><Relationship Id="rId10" Type="http://schemas.openxmlformats.org/officeDocument/2006/relationships/customXml" Target="../customXml/item1.xml"/><Relationship Id="rId4" Type="http://schemas.openxmlformats.org/officeDocument/2006/relationships/notesMaster" Target="notesMasters/notesMaster1.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5558" cy="502676"/>
          </a:xfrm>
          <a:prstGeom prst="rect">
            <a:avLst/>
          </a:prstGeom>
        </p:spPr>
        <p:txBody>
          <a:bodyPr vert="horz" lIns="92300" tIns="46150" rIns="92300" bIns="46150" numCol="1" rtlCol="0"/>
          <a:lstStyle>
            <a:lvl1pPr algn="l">
              <a:defRPr sz="1200"/>
            </a:lvl1pPr>
          </a:lstStyle>
          <a:p>
            <a:endParaRPr lang="en-US"/>
          </a:p>
        </p:txBody>
      </p:sp>
      <p:sp>
        <p:nvSpPr>
          <p:cNvPr id="3" name="Date Placeholder 2"/>
          <p:cNvSpPr>
            <a:spLocks noGrp="1"/>
          </p:cNvSpPr>
          <p:nvPr>
            <p:ph type="dt" idx="1"/>
          </p:nvPr>
        </p:nvSpPr>
        <p:spPr>
          <a:xfrm>
            <a:off x="3902598" y="0"/>
            <a:ext cx="2985558" cy="502676"/>
          </a:xfrm>
          <a:prstGeom prst="rect">
            <a:avLst/>
          </a:prstGeom>
        </p:spPr>
        <p:txBody>
          <a:bodyPr vert="horz" lIns="92300" tIns="46150" rIns="92300" bIns="46150" numCol="1" rtlCol="0"/>
          <a:lstStyle>
            <a:lvl1pPr algn="r">
              <a:defRPr sz="1200"/>
            </a:lvl1pPr>
          </a:lstStyle>
          <a:p>
            <a:fld id="{74DA69C8-F84C-2947-85D9-F4E475966ECC}" type="datetimeFigureOut">
              <a:rPr lang="en-US" smtClean="0"/>
              <a:t>1/6/2022</a:t>
            </a:fld>
            <a:endParaRPr lang="en-US"/>
          </a:p>
        </p:txBody>
      </p:sp>
      <p:sp>
        <p:nvSpPr>
          <p:cNvPr id="4" name="Slide Image Placeholder 3"/>
          <p:cNvSpPr>
            <a:spLocks noGrp="1" noRot="1" noChangeAspect="1"/>
          </p:cNvSpPr>
          <p:nvPr>
            <p:ph type="sldImg" idx="2"/>
          </p:nvPr>
        </p:nvSpPr>
        <p:spPr>
          <a:xfrm>
            <a:off x="1003300" y="1252538"/>
            <a:ext cx="4883150" cy="3381375"/>
          </a:xfrm>
          <a:prstGeom prst="rect">
            <a:avLst/>
          </a:prstGeom>
          <a:noFill/>
          <a:ln w="12700">
            <a:solidFill>
              <a:prstClr val="black"/>
            </a:solidFill>
          </a:ln>
        </p:spPr>
        <p:txBody>
          <a:bodyPr vert="horz" lIns="92300" tIns="46150" rIns="92300" bIns="46150" numCol="1" rtlCol="0" anchor="ctr"/>
          <a:lstStyle/>
          <a:p>
            <a:endParaRPr lang="en-US"/>
          </a:p>
        </p:txBody>
      </p:sp>
      <p:sp>
        <p:nvSpPr>
          <p:cNvPr id="5" name="Notes Placeholder 4"/>
          <p:cNvSpPr>
            <a:spLocks noGrp="1"/>
          </p:cNvSpPr>
          <p:nvPr>
            <p:ph type="body" sz="quarter" idx="3"/>
          </p:nvPr>
        </p:nvSpPr>
        <p:spPr>
          <a:xfrm>
            <a:off x="688976" y="4821506"/>
            <a:ext cx="5511800" cy="3944868"/>
          </a:xfrm>
          <a:prstGeom prst="rect">
            <a:avLst/>
          </a:prstGeom>
        </p:spPr>
        <p:txBody>
          <a:bodyPr vert="horz" lIns="92300" tIns="46150" rIns="92300" bIns="4615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516040"/>
            <a:ext cx="2985558" cy="502675"/>
          </a:xfrm>
          <a:prstGeom prst="rect">
            <a:avLst/>
          </a:prstGeom>
        </p:spPr>
        <p:txBody>
          <a:bodyPr vert="horz" lIns="92300" tIns="46150" rIns="92300" bIns="4615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902598" y="9516040"/>
            <a:ext cx="2985558" cy="502675"/>
          </a:xfrm>
          <a:prstGeom prst="rect">
            <a:avLst/>
          </a:prstGeom>
        </p:spPr>
        <p:txBody>
          <a:bodyPr vert="horz" lIns="92300" tIns="46150" rIns="92300" bIns="4615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0C8F01E-995B-8848-96E4-13733EB6AADD}" type="slidenum">
              <a:rPr lang="en-US" smtClean="0"/>
              <a:t>2</a:t>
            </a:fld>
            <a:endParaRPr lang="en-US"/>
          </a:p>
        </p:txBody>
      </p:sp>
    </p:spTree>
    <p:extLst>
      <p:ext uri="{BB962C8B-B14F-4D97-AF65-F5344CB8AC3E}">
        <p14:creationId xmlns:p14="http://schemas.microsoft.com/office/powerpoint/2010/main" val="30970866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1/6/2022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1/6/2022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1/6/2022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1/6/2022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1/6/2022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1/6/2022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1/6/2022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1/6/2022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1/6/2022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1/6/2022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1/6/2022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1/6/2022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hyperlink" Target="https://www.bbc.co.uk/bitesize/topics/zxsbcdm" TargetMode="External"/><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s://www.historicenvironment.scot/visit-a-place/places/skara-brae/" TargetMode="External"/><Relationship Id="rId11" Type="http://schemas.openxmlformats.org/officeDocument/2006/relationships/image" Target="../media/image9.png"/><Relationship Id="rId5" Type="http://schemas.openxmlformats.org/officeDocument/2006/relationships/hyperlink" Target="https://www.english-heritage.org.uk/visit/places/stonehenge/" TargetMode="External"/><Relationship Id="rId10" Type="http://schemas.openxmlformats.org/officeDocument/2006/relationships/image" Target="../media/image8.png"/><Relationship Id="rId4" Type="http://schemas.openxmlformats.org/officeDocument/2006/relationships/hyperlink" Target="https://www.bbc.co.uk/bitesize/topics/z82hsbk" TargetMode="External"/><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5593"/>
            <a:ext cx="9271710" cy="341932"/>
          </a:xfrm>
          <a:solidFill>
            <a:schemeClr val="accent4">
              <a:lumMod val="40000"/>
              <a:lumOff val="60000"/>
            </a:schemeClr>
          </a:solidFill>
        </p:spPr>
        <p:txBody>
          <a:bodyPr numCol="1">
            <a:noAutofit/>
          </a:bodyPr>
          <a:lstStyle/>
          <a:p>
            <a:pPr algn="l"/>
            <a:r>
              <a:rPr lang="en-US" sz="1800" b="1" dirty="0"/>
              <a:t>		</a:t>
            </a:r>
            <a:r>
              <a:rPr lang="en-US" sz="2000" b="1" dirty="0">
                <a:latin typeface="+mn-lt"/>
              </a:rPr>
              <a:t>Year </a:t>
            </a:r>
            <a:r>
              <a:rPr lang="en-US" sz="2000" b="1" dirty="0" smtClean="0">
                <a:latin typeface="+mn-lt"/>
              </a:rPr>
              <a:t>3 </a:t>
            </a:r>
            <a:r>
              <a:rPr lang="en-US" sz="2000" b="1" dirty="0">
                <a:latin typeface="+mn-lt"/>
              </a:rPr>
              <a:t>History </a:t>
            </a:r>
            <a:r>
              <a:rPr lang="en-US" sz="2000" b="1" dirty="0" smtClean="0">
                <a:latin typeface="+mn-lt"/>
              </a:rPr>
              <a:t>– United Kingdom Stone </a:t>
            </a:r>
            <a:r>
              <a:rPr lang="en-US" sz="2000" b="1" dirty="0" smtClean="0">
                <a:latin typeface="+mn-lt"/>
              </a:rPr>
              <a:t>Age to Iron </a:t>
            </a:r>
            <a:r>
              <a:rPr lang="en-US" sz="2000" b="1" dirty="0" smtClean="0">
                <a:latin typeface="+mn-lt"/>
              </a:rPr>
              <a:t>Age</a:t>
            </a:r>
            <a:r>
              <a:rPr lang="en-US" sz="1800" b="1" dirty="0"/>
              <a:t>	</a:t>
            </a:r>
          </a:p>
        </p:txBody>
      </p:sp>
      <p:graphicFrame>
        <p:nvGraphicFramePr>
          <p:cNvPr id="4" name="Table 3"/>
          <p:cNvGraphicFramePr>
            <a:graphicFrameLocks noGrp="1"/>
          </p:cNvGraphicFramePr>
          <p:nvPr>
            <p:extLst>
              <p:ext uri="{D42A27DB-BD31-4B8C-83A1-F6EECF244321}">
                <p14:modId xmlns:p14="http://schemas.microsoft.com/office/powerpoint/2010/main" val="4177422826"/>
              </p:ext>
            </p:extLst>
          </p:nvPr>
        </p:nvGraphicFramePr>
        <p:xfrm>
          <a:off x="6254138" y="1514113"/>
          <a:ext cx="3738801" cy="5253365"/>
        </p:xfrm>
        <a:graphic>
          <a:graphicData uri="http://schemas.openxmlformats.org/drawingml/2006/table">
            <a:tbl>
              <a:tblPr firstRow="1" bandRow="1">
                <a:tableStyleId>{5C22544A-7EE6-4342-B048-85BDC9FD1C3A}</a:tableStyleId>
              </a:tblPr>
              <a:tblGrid>
                <a:gridCol w="256107">
                  <a:extLst>
                    <a:ext uri="{9D8B030D-6E8A-4147-A177-3AD203B41FA5}">
                      <a16:colId xmlns:a16="http://schemas.microsoft.com/office/drawing/2014/main" val="20002"/>
                    </a:ext>
                  </a:extLst>
                </a:gridCol>
                <a:gridCol w="1142412">
                  <a:extLst>
                    <a:ext uri="{9D8B030D-6E8A-4147-A177-3AD203B41FA5}">
                      <a16:colId xmlns:a16="http://schemas.microsoft.com/office/drawing/2014/main" val="20000"/>
                    </a:ext>
                  </a:extLst>
                </a:gridCol>
                <a:gridCol w="2340282">
                  <a:extLst>
                    <a:ext uri="{9D8B030D-6E8A-4147-A177-3AD203B41FA5}">
                      <a16:colId xmlns:a16="http://schemas.microsoft.com/office/drawing/2014/main" val="20001"/>
                    </a:ext>
                  </a:extLst>
                </a:gridCol>
              </a:tblGrid>
              <a:tr h="380001">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800" dirty="0"/>
                        <a:t>Important Vocabulary</a:t>
                      </a:r>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704158">
                <a:tc>
                  <a:txBody>
                    <a:bodyPr/>
                    <a:lstStyle/>
                    <a:p>
                      <a:r>
                        <a:rPr lang="en-US" sz="1200" dirty="0"/>
                        <a:t>1</a:t>
                      </a:r>
                    </a:p>
                  </a:txBody>
                  <a:tcPr marL="74295" marR="74295" marT="37148" marB="37148"/>
                </a:tc>
                <a:tc>
                  <a:txBody>
                    <a:bodyPr/>
                    <a:lstStyle/>
                    <a:p>
                      <a:r>
                        <a:rPr lang="en-GB" sz="1200" b="1" dirty="0" smtClean="0"/>
                        <a:t>Archaeologist</a:t>
                      </a:r>
                      <a:endParaRPr lang="en-GB" sz="1200" b="1" dirty="0">
                        <a:latin typeface="+mn-lt"/>
                      </a:endParaRPr>
                    </a:p>
                  </a:txBody>
                  <a:tcPr marL="74295" marR="74295" marT="37148" marB="37148"/>
                </a:tc>
                <a:tc>
                  <a:txBody>
                    <a:bodyPr/>
                    <a:lstStyle/>
                    <a:p>
                      <a:r>
                        <a:rPr lang="en-GB" sz="1200" dirty="0" smtClean="0"/>
                        <a:t>Person who learns about the past by digging up artefacts and studying them.</a:t>
                      </a:r>
                      <a:endParaRPr lang="en-GB" sz="1200" dirty="0">
                        <a:latin typeface="+mn-lt"/>
                      </a:endParaRPr>
                    </a:p>
                  </a:txBody>
                  <a:tcPr marL="74295" marR="74295" marT="37148" marB="37148"/>
                </a:tc>
                <a:extLst>
                  <a:ext uri="{0D108BD9-81ED-4DB2-BD59-A6C34878D82A}">
                    <a16:rowId xmlns:a16="http://schemas.microsoft.com/office/drawing/2014/main" val="10001"/>
                  </a:ext>
                </a:extLst>
              </a:tr>
              <a:tr h="444814">
                <a:tc>
                  <a:txBody>
                    <a:bodyPr/>
                    <a:lstStyle/>
                    <a:p>
                      <a:r>
                        <a:rPr lang="en-US" sz="1200" dirty="0"/>
                        <a:t>2</a:t>
                      </a:r>
                    </a:p>
                  </a:txBody>
                  <a:tcPr marL="74295" marR="74295" marT="37148" marB="37148"/>
                </a:tc>
                <a:tc>
                  <a:txBody>
                    <a:bodyPr/>
                    <a:lstStyle/>
                    <a:p>
                      <a:r>
                        <a:rPr lang="en-GB" sz="1200" b="1" dirty="0" smtClean="0">
                          <a:latin typeface="+mn-lt"/>
                        </a:rPr>
                        <a:t>Artefact</a:t>
                      </a:r>
                      <a:endParaRPr lang="en-GB" sz="1200" b="1" dirty="0">
                        <a:latin typeface="+mn-lt"/>
                      </a:endParaRPr>
                    </a:p>
                  </a:txBody>
                  <a:tcPr marL="74295" marR="74295" marT="37148" marB="37148"/>
                </a:tc>
                <a:tc>
                  <a:txBody>
                    <a:bodyPr/>
                    <a:lstStyle/>
                    <a:p>
                      <a:r>
                        <a:rPr lang="en-GB" sz="1200" dirty="0" smtClean="0"/>
                        <a:t>An old object made by a human being.</a:t>
                      </a:r>
                      <a:endParaRPr lang="en-GB" sz="1200" dirty="0">
                        <a:latin typeface="+mn-lt"/>
                      </a:endParaRPr>
                    </a:p>
                  </a:txBody>
                  <a:tcPr marL="74295" marR="74295" marT="37148" marB="37148"/>
                </a:tc>
                <a:extLst>
                  <a:ext uri="{0D108BD9-81ED-4DB2-BD59-A6C34878D82A}">
                    <a16:rowId xmlns:a16="http://schemas.microsoft.com/office/drawing/2014/main" val="10002"/>
                  </a:ext>
                </a:extLst>
              </a:tr>
              <a:tr h="636285">
                <a:tc>
                  <a:txBody>
                    <a:bodyPr/>
                    <a:lstStyle/>
                    <a:p>
                      <a:r>
                        <a:rPr lang="en-US" sz="1200" dirty="0"/>
                        <a:t>3</a:t>
                      </a:r>
                    </a:p>
                  </a:txBody>
                  <a:tcPr marL="74295" marR="74295" marT="37148" marB="37148"/>
                </a:tc>
                <a:tc>
                  <a:txBody>
                    <a:bodyPr/>
                    <a:lstStyle/>
                    <a:p>
                      <a:r>
                        <a:rPr lang="en-GB" sz="1100" b="1" dirty="0" smtClean="0"/>
                        <a:t>Archaeological</a:t>
                      </a:r>
                    </a:p>
                    <a:p>
                      <a:r>
                        <a:rPr lang="en-GB" sz="1100" b="1" dirty="0" smtClean="0"/>
                        <a:t>site</a:t>
                      </a:r>
                      <a:endParaRPr lang="en-GB" sz="1100" b="1" dirty="0"/>
                    </a:p>
                  </a:txBody>
                  <a:tcPr marL="74295" marR="74295" marT="37148" marB="37148"/>
                </a:tc>
                <a:tc>
                  <a:txBody>
                    <a:bodyPr/>
                    <a:lstStyle/>
                    <a:p>
                      <a:r>
                        <a:rPr lang="en-GB" sz="1100" dirty="0" smtClean="0"/>
                        <a:t>A place that has a unique history</a:t>
                      </a:r>
                      <a:r>
                        <a:rPr lang="en-GB" sz="1100" baseline="0" dirty="0" smtClean="0"/>
                        <a:t> and is</a:t>
                      </a:r>
                      <a:r>
                        <a:rPr lang="en-GB" sz="1100" dirty="0" smtClean="0"/>
                        <a:t> of special interest to historians and archaeologists.</a:t>
                      </a:r>
                      <a:endParaRPr lang="en-GB" sz="1100" dirty="0"/>
                    </a:p>
                  </a:txBody>
                  <a:tcPr marL="74295" marR="74295" marT="37148" marB="37148"/>
                </a:tc>
                <a:extLst>
                  <a:ext uri="{0D108BD9-81ED-4DB2-BD59-A6C34878D82A}">
                    <a16:rowId xmlns:a16="http://schemas.microsoft.com/office/drawing/2014/main" val="10003"/>
                  </a:ext>
                </a:extLst>
              </a:tr>
              <a:tr h="629671">
                <a:tc>
                  <a:txBody>
                    <a:bodyPr/>
                    <a:lstStyle/>
                    <a:p>
                      <a:r>
                        <a:rPr lang="en-US" sz="1200" dirty="0"/>
                        <a:t>4</a:t>
                      </a:r>
                    </a:p>
                  </a:txBody>
                  <a:tcPr marL="74295" marR="74295" marT="37148" marB="37148"/>
                </a:tc>
                <a:tc>
                  <a:txBody>
                    <a:bodyPr/>
                    <a:lstStyle/>
                    <a:p>
                      <a:r>
                        <a:rPr lang="en-GB" sz="1200" b="1" dirty="0" smtClean="0">
                          <a:latin typeface="+mn-lt"/>
                        </a:rPr>
                        <a:t>Hunter Gatherers</a:t>
                      </a:r>
                      <a:endParaRPr lang="en-GB" sz="1200" b="1" dirty="0">
                        <a:latin typeface="+mn-lt"/>
                      </a:endParaRPr>
                    </a:p>
                  </a:txBody>
                  <a:tcPr marL="74295" marR="74295" marT="37148" marB="37148"/>
                </a:tc>
                <a:tc>
                  <a:txBody>
                    <a:bodyPr/>
                    <a:lstStyle/>
                    <a:p>
                      <a:r>
                        <a:rPr lang="en-GB" sz="1200" dirty="0" smtClean="0"/>
                        <a:t>People who found food from their local environment and then moved from site to site depending on the season. They moved wherever they needed to get food from.</a:t>
                      </a:r>
                      <a:endParaRPr lang="en-GB" sz="1200" dirty="0">
                        <a:latin typeface="+mn-lt"/>
                      </a:endParaRPr>
                    </a:p>
                  </a:txBody>
                  <a:tcPr marL="74295" marR="74295" marT="37148" marB="37148"/>
                </a:tc>
                <a:extLst>
                  <a:ext uri="{0D108BD9-81ED-4DB2-BD59-A6C34878D82A}">
                    <a16:rowId xmlns:a16="http://schemas.microsoft.com/office/drawing/2014/main" val="10004"/>
                  </a:ext>
                </a:extLst>
              </a:tr>
              <a:tr h="444814">
                <a:tc>
                  <a:txBody>
                    <a:bodyPr/>
                    <a:lstStyle/>
                    <a:p>
                      <a:r>
                        <a:rPr lang="en-US" sz="1200" dirty="0"/>
                        <a:t>5</a:t>
                      </a:r>
                    </a:p>
                  </a:txBody>
                  <a:tcPr marL="74295" marR="74295" marT="37148" marB="37148"/>
                </a:tc>
                <a:tc>
                  <a:txBody>
                    <a:bodyPr/>
                    <a:lstStyle/>
                    <a:p>
                      <a:r>
                        <a:rPr lang="en-GB" sz="1200" b="1" dirty="0" smtClean="0">
                          <a:latin typeface="+mn-lt"/>
                        </a:rPr>
                        <a:t>Flint</a:t>
                      </a:r>
                      <a:endParaRPr lang="en-GB" sz="1200" b="1" dirty="0">
                        <a:latin typeface="+mn-lt"/>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A type of stone that can be shaped into blades, knives and spears for hunting</a:t>
                      </a:r>
                      <a:endParaRPr lang="en-GB" sz="1200" dirty="0">
                        <a:latin typeface="+mn-lt"/>
                      </a:endParaRPr>
                    </a:p>
                  </a:txBody>
                  <a:tcPr marL="74295" marR="74295" marT="37148" marB="37148"/>
                </a:tc>
                <a:extLst>
                  <a:ext uri="{0D108BD9-81ED-4DB2-BD59-A6C34878D82A}">
                    <a16:rowId xmlns:a16="http://schemas.microsoft.com/office/drawing/2014/main" val="10005"/>
                  </a:ext>
                </a:extLst>
              </a:tr>
              <a:tr h="444814">
                <a:tc>
                  <a:txBody>
                    <a:bodyPr/>
                    <a:lstStyle/>
                    <a:p>
                      <a:r>
                        <a:rPr lang="en-US" sz="1200" dirty="0"/>
                        <a:t>6</a:t>
                      </a:r>
                    </a:p>
                  </a:txBody>
                  <a:tcPr marL="74295" marR="74295" marT="37148" marB="37148"/>
                </a:tc>
                <a:tc>
                  <a:txBody>
                    <a:bodyPr/>
                    <a:lstStyle/>
                    <a:p>
                      <a:r>
                        <a:rPr lang="en-GB" sz="1200" b="1" dirty="0" smtClean="0">
                          <a:latin typeface="+mn-lt"/>
                        </a:rPr>
                        <a:t>Settlement</a:t>
                      </a:r>
                      <a:endParaRPr lang="en-GB" sz="1200" b="1" dirty="0">
                        <a:latin typeface="+mn-lt"/>
                      </a:endParaRPr>
                    </a:p>
                  </a:txBody>
                  <a:tcPr marL="74295" marR="74295" marT="37148" marB="37148"/>
                </a:tc>
                <a:tc>
                  <a:txBody>
                    <a:bodyPr/>
                    <a:lstStyle/>
                    <a:p>
                      <a:r>
                        <a:rPr lang="en-GB" sz="1200" dirty="0" smtClean="0"/>
                        <a:t>A place where a group of people live together in many buildings. </a:t>
                      </a:r>
                      <a:endParaRPr lang="en-GB" sz="1200" dirty="0">
                        <a:latin typeface="+mn-lt"/>
                      </a:endParaRPr>
                    </a:p>
                  </a:txBody>
                  <a:tcPr marL="74295" marR="74295" marT="37148" marB="37148"/>
                </a:tc>
                <a:extLst>
                  <a:ext uri="{0D108BD9-81ED-4DB2-BD59-A6C34878D82A}">
                    <a16:rowId xmlns:a16="http://schemas.microsoft.com/office/drawing/2014/main" val="2332263478"/>
                  </a:ext>
                </a:extLst>
              </a:tr>
              <a:tr h="547243">
                <a:tc>
                  <a:txBody>
                    <a:bodyPr/>
                    <a:lstStyle/>
                    <a:p>
                      <a:r>
                        <a:rPr lang="en-US" sz="1200" dirty="0"/>
                        <a:t>7</a:t>
                      </a:r>
                    </a:p>
                  </a:txBody>
                  <a:tcPr marL="74295" marR="74295" marT="37148" marB="37148"/>
                </a:tc>
                <a:tc>
                  <a:txBody>
                    <a:bodyPr/>
                    <a:lstStyle/>
                    <a:p>
                      <a:r>
                        <a:rPr lang="en-GB" sz="1200" b="1" dirty="0" smtClean="0"/>
                        <a:t>Agriculture</a:t>
                      </a:r>
                      <a:r>
                        <a:rPr lang="en-GB" sz="1200" dirty="0" smtClean="0"/>
                        <a:t> </a:t>
                      </a:r>
                      <a:endParaRPr lang="en-GB" sz="1200" b="1" dirty="0">
                        <a:latin typeface="+mn-lt"/>
                      </a:endParaRPr>
                    </a:p>
                  </a:txBody>
                  <a:tcPr marL="74295" marR="74295" marT="37148" marB="37148"/>
                </a:tc>
                <a:tc>
                  <a:txBody>
                    <a:bodyPr/>
                    <a:lstStyle/>
                    <a:p>
                      <a:r>
                        <a:rPr lang="en-GB" sz="1200" dirty="0" smtClean="0"/>
                        <a:t>The practice of farming and growing crops.</a:t>
                      </a:r>
                      <a:endParaRPr lang="en-GB" sz="1200" dirty="0">
                        <a:latin typeface="+mn-lt"/>
                      </a:endParaRPr>
                    </a:p>
                  </a:txBody>
                  <a:tcPr marL="74295" marR="74295" marT="37148" marB="37148"/>
                </a:tc>
                <a:extLst>
                  <a:ext uri="{0D108BD9-81ED-4DB2-BD59-A6C34878D82A}">
                    <a16:rowId xmlns:a16="http://schemas.microsoft.com/office/drawing/2014/main" val="1068278743"/>
                  </a:ext>
                </a:extLst>
              </a:tr>
              <a:tr h="484418">
                <a:tc>
                  <a:txBody>
                    <a:bodyPr/>
                    <a:lstStyle/>
                    <a:p>
                      <a:r>
                        <a:rPr lang="en-US" sz="1200" dirty="0"/>
                        <a:t>8</a:t>
                      </a:r>
                    </a:p>
                  </a:txBody>
                  <a:tcPr marL="74295" marR="74295" marT="37148" marB="37148"/>
                </a:tc>
                <a:tc>
                  <a:txBody>
                    <a:bodyPr/>
                    <a:lstStyle/>
                    <a:p>
                      <a:r>
                        <a:rPr lang="en-GB" sz="1200" b="1" dirty="0" smtClean="0"/>
                        <a:t>Pre-historic</a:t>
                      </a:r>
                      <a:endParaRPr lang="en-GB" sz="1200" b="1" dirty="0">
                        <a:latin typeface="+mn-lt"/>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the time before recorded history</a:t>
                      </a:r>
                      <a:endParaRPr lang="en-GB" sz="1200" b="1" dirty="0" smtClean="0">
                        <a:latin typeface="+mn-lt"/>
                      </a:endParaRPr>
                    </a:p>
                  </a:txBody>
                  <a:tcPr marL="74295" marR="74295" marT="37148" marB="37148"/>
                </a:tc>
                <a:extLst>
                  <a:ext uri="{0D108BD9-81ED-4DB2-BD59-A6C34878D82A}">
                    <a16:rowId xmlns:a16="http://schemas.microsoft.com/office/drawing/2014/main" val="1649023274"/>
                  </a:ext>
                </a:extLst>
              </a:tr>
            </a:tbl>
          </a:graphicData>
        </a:graphic>
      </p:graphicFrame>
      <p:cxnSp>
        <p:nvCxnSpPr>
          <p:cNvPr id="5" name="Straight Connector 4"/>
          <p:cNvCxnSpPr/>
          <p:nvPr/>
        </p:nvCxnSpPr>
        <p:spPr>
          <a:xfrm>
            <a:off x="0" y="367044"/>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D1146DF9-379D-4619-A4F2-EA0272DF9DB7}"/>
              </a:ext>
            </a:extLst>
          </p:cNvPr>
          <p:cNvSpPr txBox="1"/>
          <p:nvPr/>
        </p:nvSpPr>
        <p:spPr>
          <a:xfrm>
            <a:off x="93401" y="1533257"/>
            <a:ext cx="3260847" cy="369332"/>
          </a:xfrm>
          <a:prstGeom prst="rect">
            <a:avLst/>
          </a:prstGeom>
          <a:solidFill>
            <a:srgbClr val="CC0099"/>
          </a:solidFill>
        </p:spPr>
        <p:txBody>
          <a:bodyPr wrap="square" rtlCol="0">
            <a:spAutoFit/>
          </a:bodyPr>
          <a:lstStyle/>
          <a:p>
            <a:pPr algn="ctr"/>
            <a:r>
              <a:rPr lang="en-GB" b="1" dirty="0">
                <a:solidFill>
                  <a:schemeClr val="bg1"/>
                </a:solidFill>
              </a:rPr>
              <a:t>What You Should Know Already</a:t>
            </a:r>
          </a:p>
        </p:txBody>
      </p:sp>
      <p:sp>
        <p:nvSpPr>
          <p:cNvPr id="13" name="TextBox 12">
            <a:extLst>
              <a:ext uri="{FF2B5EF4-FFF2-40B4-BE49-F238E27FC236}">
                <a16:creationId xmlns:a16="http://schemas.microsoft.com/office/drawing/2014/main" id="{ED8D5381-61A8-49E2-BB1A-84F08969C819}"/>
              </a:ext>
            </a:extLst>
          </p:cNvPr>
          <p:cNvSpPr txBox="1"/>
          <p:nvPr/>
        </p:nvSpPr>
        <p:spPr>
          <a:xfrm>
            <a:off x="99884" y="1940328"/>
            <a:ext cx="3247880" cy="1546577"/>
          </a:xfrm>
          <a:prstGeom prst="rect">
            <a:avLst/>
          </a:prstGeom>
          <a:solidFill>
            <a:srgbClr val="FFCCFF"/>
          </a:solidFill>
        </p:spPr>
        <p:txBody>
          <a:bodyPr wrap="square" rtlCol="0">
            <a:spAutoFit/>
          </a:bodyPr>
          <a:lstStyle/>
          <a:p>
            <a:pPr marL="171450" indent="-171450">
              <a:buFont typeface="Wingdings" panose="05000000000000000000" pitchFamily="2" charset="2"/>
              <a:buChar char="§"/>
            </a:pPr>
            <a:r>
              <a:rPr lang="en-GB" sz="1050" dirty="0" smtClean="0"/>
              <a:t>I can talk about the past and understand </a:t>
            </a:r>
            <a:r>
              <a:rPr lang="en-GB" sz="1050" dirty="0"/>
              <a:t>the passing of time. </a:t>
            </a:r>
            <a:endParaRPr lang="en-GB" sz="1050" dirty="0" smtClean="0"/>
          </a:p>
          <a:p>
            <a:pPr marL="171450" indent="-171450">
              <a:buFont typeface="Wingdings" panose="05000000000000000000" pitchFamily="2" charset="2"/>
              <a:buChar char="§"/>
            </a:pPr>
            <a:r>
              <a:rPr lang="en-GB" sz="1050" dirty="0" smtClean="0"/>
              <a:t>I can understand the difference between fact and fiction </a:t>
            </a:r>
          </a:p>
          <a:p>
            <a:pPr marL="171450" indent="-171450">
              <a:buFont typeface="Wingdings" panose="05000000000000000000" pitchFamily="2" charset="2"/>
              <a:buChar char="§"/>
            </a:pPr>
            <a:r>
              <a:rPr lang="en-GB" sz="1050" dirty="0" smtClean="0"/>
              <a:t>I can identify </a:t>
            </a:r>
            <a:r>
              <a:rPr lang="en-GB" sz="1050" dirty="0"/>
              <a:t>similarities and differences between different ways of life in different </a:t>
            </a:r>
            <a:r>
              <a:rPr lang="en-GB" sz="1050" dirty="0" smtClean="0"/>
              <a:t>time periods.</a:t>
            </a:r>
          </a:p>
          <a:p>
            <a:pPr marL="171450" indent="-171450">
              <a:buFont typeface="Wingdings" panose="05000000000000000000" pitchFamily="2" charset="2"/>
              <a:buChar char="§"/>
            </a:pPr>
            <a:r>
              <a:rPr lang="en-GB" sz="1050" dirty="0" smtClean="0"/>
              <a:t>I am beginning to understand </a:t>
            </a:r>
            <a:r>
              <a:rPr lang="en-GB" sz="1050" dirty="0"/>
              <a:t>how to find out about the past and </a:t>
            </a:r>
            <a:r>
              <a:rPr lang="en-GB" sz="1050" dirty="0" smtClean="0"/>
              <a:t>can represent my </a:t>
            </a:r>
            <a:r>
              <a:rPr lang="en-GB" sz="1050" dirty="0"/>
              <a:t> </a:t>
            </a:r>
            <a:r>
              <a:rPr lang="en-GB" sz="1050" dirty="0" smtClean="0"/>
              <a:t>research in different ways.</a:t>
            </a:r>
            <a:endParaRPr lang="en-GB" sz="1050" dirty="0"/>
          </a:p>
        </p:txBody>
      </p:sp>
      <p:grpSp>
        <p:nvGrpSpPr>
          <p:cNvPr id="80" name="Group 79">
            <a:extLst>
              <a:ext uri="{FF2B5EF4-FFF2-40B4-BE49-F238E27FC236}">
                <a16:creationId xmlns:a16="http://schemas.microsoft.com/office/drawing/2014/main" id="{0DFA8E7A-6794-48E1-92D1-58913B51EF5E}"/>
              </a:ext>
            </a:extLst>
          </p:cNvPr>
          <p:cNvGrpSpPr/>
          <p:nvPr/>
        </p:nvGrpSpPr>
        <p:grpSpPr>
          <a:xfrm>
            <a:off x="122344" y="432608"/>
            <a:ext cx="9596841" cy="1035285"/>
            <a:chOff x="109378" y="294688"/>
            <a:chExt cx="9596841" cy="1150776"/>
          </a:xfrm>
        </p:grpSpPr>
        <p:sp>
          <p:nvSpPr>
            <p:cNvPr id="81" name="Text Box 2">
              <a:extLst>
                <a:ext uri="{FF2B5EF4-FFF2-40B4-BE49-F238E27FC236}">
                  <a16:creationId xmlns:a16="http://schemas.microsoft.com/office/drawing/2014/main" id="{5DFFAA9C-0669-487C-A44D-8D2C129B318E}"/>
                </a:ext>
              </a:extLst>
            </p:cNvPr>
            <p:cNvSpPr txBox="1">
              <a:spLocks noChangeArrowheads="1"/>
            </p:cNvSpPr>
            <p:nvPr/>
          </p:nvSpPr>
          <p:spPr bwMode="auto">
            <a:xfrm>
              <a:off x="1320520" y="1021406"/>
              <a:ext cx="631001" cy="348343"/>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Ancient Egyptians</a:t>
              </a:r>
            </a:p>
          </p:txBody>
        </p:sp>
        <p:sp>
          <p:nvSpPr>
            <p:cNvPr id="82" name="Text Box 2">
              <a:extLst>
                <a:ext uri="{FF2B5EF4-FFF2-40B4-BE49-F238E27FC236}">
                  <a16:creationId xmlns:a16="http://schemas.microsoft.com/office/drawing/2014/main" id="{54170276-209E-4C3B-868D-9431546C2939}"/>
                </a:ext>
              </a:extLst>
            </p:cNvPr>
            <p:cNvSpPr txBox="1">
              <a:spLocks noChangeArrowheads="1"/>
            </p:cNvSpPr>
            <p:nvPr/>
          </p:nvSpPr>
          <p:spPr bwMode="auto">
            <a:xfrm>
              <a:off x="763670" y="1017854"/>
              <a:ext cx="492760" cy="3492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Bronze Age</a:t>
              </a:r>
            </a:p>
          </p:txBody>
        </p:sp>
        <p:sp>
          <p:nvSpPr>
            <p:cNvPr id="83" name="Text Box 2">
              <a:extLst>
                <a:ext uri="{FF2B5EF4-FFF2-40B4-BE49-F238E27FC236}">
                  <a16:creationId xmlns:a16="http://schemas.microsoft.com/office/drawing/2014/main" id="{532526A7-DFA4-4472-8843-CA293805A214}"/>
                </a:ext>
              </a:extLst>
            </p:cNvPr>
            <p:cNvSpPr txBox="1">
              <a:spLocks noChangeArrowheads="1"/>
            </p:cNvSpPr>
            <p:nvPr/>
          </p:nvSpPr>
          <p:spPr bwMode="auto">
            <a:xfrm>
              <a:off x="790636" y="367566"/>
              <a:ext cx="492760" cy="3492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3,300 BC</a:t>
              </a:r>
            </a:p>
          </p:txBody>
        </p:sp>
        <p:sp>
          <p:nvSpPr>
            <p:cNvPr id="84" name="Text Box 2">
              <a:extLst>
                <a:ext uri="{FF2B5EF4-FFF2-40B4-BE49-F238E27FC236}">
                  <a16:creationId xmlns:a16="http://schemas.microsoft.com/office/drawing/2014/main" id="{D663081A-54CB-4D90-9255-BEE30E64A9D1}"/>
                </a:ext>
              </a:extLst>
            </p:cNvPr>
            <p:cNvSpPr txBox="1">
              <a:spLocks noChangeArrowheads="1"/>
            </p:cNvSpPr>
            <p:nvPr/>
          </p:nvSpPr>
          <p:spPr bwMode="auto">
            <a:xfrm>
              <a:off x="1976322" y="412994"/>
              <a:ext cx="492760" cy="26383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800 BC</a:t>
              </a:r>
            </a:p>
          </p:txBody>
        </p:sp>
        <p:sp>
          <p:nvSpPr>
            <p:cNvPr id="85" name="Text Box 2">
              <a:extLst>
                <a:ext uri="{FF2B5EF4-FFF2-40B4-BE49-F238E27FC236}">
                  <a16:creationId xmlns:a16="http://schemas.microsoft.com/office/drawing/2014/main" id="{75AC5538-A31B-40A7-B3FB-EB583788F42A}"/>
                </a:ext>
              </a:extLst>
            </p:cNvPr>
            <p:cNvSpPr txBox="1">
              <a:spLocks noChangeArrowheads="1"/>
            </p:cNvSpPr>
            <p:nvPr/>
          </p:nvSpPr>
          <p:spPr bwMode="auto">
            <a:xfrm>
              <a:off x="2025204" y="1034824"/>
              <a:ext cx="457801" cy="349250"/>
            </a:xfrm>
            <a:prstGeom prst="rect">
              <a:avLst/>
            </a:prstGeom>
            <a:solidFill>
              <a:srgbClr val="FFFFFF"/>
            </a:solidFill>
            <a:ln w="12700">
              <a:solidFill>
                <a:schemeClr val="tx1"/>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Iron Age</a:t>
              </a:r>
            </a:p>
          </p:txBody>
        </p:sp>
        <p:grpSp>
          <p:nvGrpSpPr>
            <p:cNvPr id="86" name="Group 85">
              <a:extLst>
                <a:ext uri="{FF2B5EF4-FFF2-40B4-BE49-F238E27FC236}">
                  <a16:creationId xmlns:a16="http://schemas.microsoft.com/office/drawing/2014/main" id="{71EC2ED4-B798-4A2D-8AAF-1CBE82305857}"/>
                </a:ext>
              </a:extLst>
            </p:cNvPr>
            <p:cNvGrpSpPr/>
            <p:nvPr/>
          </p:nvGrpSpPr>
          <p:grpSpPr>
            <a:xfrm>
              <a:off x="109378" y="294688"/>
              <a:ext cx="9596841" cy="1150776"/>
              <a:chOff x="84911" y="190344"/>
              <a:chExt cx="9596841" cy="1150776"/>
            </a:xfrm>
          </p:grpSpPr>
          <p:cxnSp>
            <p:nvCxnSpPr>
              <p:cNvPr id="120" name="Straight Connector 119">
                <a:extLst>
                  <a:ext uri="{FF2B5EF4-FFF2-40B4-BE49-F238E27FC236}">
                    <a16:creationId xmlns:a16="http://schemas.microsoft.com/office/drawing/2014/main" id="{0DC37700-4E42-44CE-9038-D365F476877B}"/>
                  </a:ext>
                </a:extLst>
              </p:cNvPr>
              <p:cNvCxnSpPr>
                <a:cxnSpLocks/>
              </p:cNvCxnSpPr>
              <p:nvPr/>
            </p:nvCxnSpPr>
            <p:spPr>
              <a:xfrm>
                <a:off x="269966" y="818606"/>
                <a:ext cx="920496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15F50F75-ABB1-49C2-AC6A-A16FF41FCAA4}"/>
                  </a:ext>
                </a:extLst>
              </p:cNvPr>
              <p:cNvCxnSpPr/>
              <p:nvPr/>
            </p:nvCxnSpPr>
            <p:spPr>
              <a:xfrm>
                <a:off x="9474926" y="628805"/>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2" name="Rectangle 121">
                <a:extLst>
                  <a:ext uri="{FF2B5EF4-FFF2-40B4-BE49-F238E27FC236}">
                    <a16:creationId xmlns:a16="http://schemas.microsoft.com/office/drawing/2014/main" id="{25C46675-0C5F-40FA-BC5E-49C2329B6320}"/>
                  </a:ext>
                </a:extLst>
              </p:cNvPr>
              <p:cNvSpPr/>
              <p:nvPr/>
            </p:nvSpPr>
            <p:spPr>
              <a:xfrm>
                <a:off x="9231086" y="280462"/>
                <a:ext cx="413653" cy="34834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rPr>
                  <a:t>Now</a:t>
                </a:r>
              </a:p>
            </p:txBody>
          </p:sp>
          <p:cxnSp>
            <p:nvCxnSpPr>
              <p:cNvPr id="123" name="Straight Connector 122">
                <a:extLst>
                  <a:ext uri="{FF2B5EF4-FFF2-40B4-BE49-F238E27FC236}">
                    <a16:creationId xmlns:a16="http://schemas.microsoft.com/office/drawing/2014/main" id="{EC79E09A-1871-4790-83FA-8221E920934B}"/>
                  </a:ext>
                </a:extLst>
              </p:cNvPr>
              <p:cNvCxnSpPr/>
              <p:nvPr/>
            </p:nvCxnSpPr>
            <p:spPr>
              <a:xfrm>
                <a:off x="269966" y="653143"/>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4" name="Rectangle 123">
                <a:extLst>
                  <a:ext uri="{FF2B5EF4-FFF2-40B4-BE49-F238E27FC236}">
                    <a16:creationId xmlns:a16="http://schemas.microsoft.com/office/drawing/2014/main" id="{B391D272-8FE0-4B72-B51C-6D1E821090A0}"/>
                  </a:ext>
                </a:extLst>
              </p:cNvPr>
              <p:cNvSpPr/>
              <p:nvPr/>
            </p:nvSpPr>
            <p:spPr>
              <a:xfrm>
                <a:off x="9268099" y="984070"/>
                <a:ext cx="413653" cy="34834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rPr>
                  <a:t>Me!</a:t>
                </a:r>
              </a:p>
            </p:txBody>
          </p:sp>
          <p:sp>
            <p:nvSpPr>
              <p:cNvPr id="125" name="Text Box 2">
                <a:extLst>
                  <a:ext uri="{FF2B5EF4-FFF2-40B4-BE49-F238E27FC236}">
                    <a16:creationId xmlns:a16="http://schemas.microsoft.com/office/drawing/2014/main" id="{BE804C57-E69F-4C67-A03B-C32A1ACA1D8A}"/>
                  </a:ext>
                </a:extLst>
              </p:cNvPr>
              <p:cNvSpPr txBox="1">
                <a:spLocks noChangeArrowheads="1"/>
              </p:cNvSpPr>
              <p:nvPr/>
            </p:nvSpPr>
            <p:spPr bwMode="auto">
              <a:xfrm>
                <a:off x="8616405" y="975361"/>
                <a:ext cx="481881" cy="36575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Arial" panose="020B0604020202020204" pitchFamily="34" charset="0"/>
                    <a:ea typeface="Calibri" panose="020F0502020204030204" pitchFamily="34" charset="0"/>
                    <a:cs typeface="Times New Roman" panose="02020603050405020304" pitchFamily="18" charset="0"/>
                  </a:rPr>
                  <a:t>World War II</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6" name="Text Box 2">
                <a:extLst>
                  <a:ext uri="{FF2B5EF4-FFF2-40B4-BE49-F238E27FC236}">
                    <a16:creationId xmlns:a16="http://schemas.microsoft.com/office/drawing/2014/main" id="{6E4CB99D-4485-4E19-B375-8393D7842429}"/>
                  </a:ext>
                </a:extLst>
              </p:cNvPr>
              <p:cNvSpPr txBox="1">
                <a:spLocks noChangeArrowheads="1"/>
              </p:cNvSpPr>
              <p:nvPr/>
            </p:nvSpPr>
            <p:spPr bwMode="auto">
              <a:xfrm>
                <a:off x="8616406" y="190344"/>
                <a:ext cx="492760" cy="48130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Arial" panose="020B0604020202020204" pitchFamily="34" charset="0"/>
                    <a:ea typeface="Calibri" panose="020F0502020204030204" pitchFamily="34" charset="0"/>
                    <a:cs typeface="Times New Roman" panose="02020603050405020304" pitchFamily="18" charset="0"/>
                  </a:rPr>
                  <a:t>1939 to 1945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27" name="Straight Connector 126">
                <a:extLst>
                  <a:ext uri="{FF2B5EF4-FFF2-40B4-BE49-F238E27FC236}">
                    <a16:creationId xmlns:a16="http://schemas.microsoft.com/office/drawing/2014/main" id="{8F3DB08A-C9D0-4555-B8C4-7A9C53F8DBEE}"/>
                  </a:ext>
                </a:extLst>
              </p:cNvPr>
              <p:cNvCxnSpPr>
                <a:cxnSpLocks/>
                <a:stCxn id="126" idx="2"/>
              </p:cNvCxnSpPr>
              <p:nvPr/>
            </p:nvCxnSpPr>
            <p:spPr>
              <a:xfrm flipH="1">
                <a:off x="8847554" y="671648"/>
                <a:ext cx="15232" cy="30108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8" name="Text Box 2">
                <a:extLst>
                  <a:ext uri="{FF2B5EF4-FFF2-40B4-BE49-F238E27FC236}">
                    <a16:creationId xmlns:a16="http://schemas.microsoft.com/office/drawing/2014/main" id="{4C123187-58B2-4C2F-A3F1-DDA35BD99010}"/>
                  </a:ext>
                </a:extLst>
              </p:cNvPr>
              <p:cNvSpPr txBox="1">
                <a:spLocks noChangeArrowheads="1"/>
              </p:cNvSpPr>
              <p:nvPr/>
            </p:nvSpPr>
            <p:spPr bwMode="auto">
              <a:xfrm>
                <a:off x="84911" y="303893"/>
                <a:ext cx="568232" cy="349250"/>
              </a:xfrm>
              <a:prstGeom prst="rect">
                <a:avLst/>
              </a:prstGeom>
              <a:solidFill>
                <a:srgbClr val="FF0000"/>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15000 to 3000 BC</a:t>
                </a:r>
              </a:p>
            </p:txBody>
          </p:sp>
          <p:sp>
            <p:nvSpPr>
              <p:cNvPr id="129" name="Text Box 2">
                <a:extLst>
                  <a:ext uri="{FF2B5EF4-FFF2-40B4-BE49-F238E27FC236}">
                    <a16:creationId xmlns:a16="http://schemas.microsoft.com/office/drawing/2014/main" id="{4441B7E8-90C9-4E18-968A-2B14782A37D6}"/>
                  </a:ext>
                </a:extLst>
              </p:cNvPr>
              <p:cNvSpPr txBox="1">
                <a:spLocks noChangeArrowheads="1"/>
              </p:cNvSpPr>
              <p:nvPr/>
            </p:nvSpPr>
            <p:spPr bwMode="auto">
              <a:xfrm>
                <a:off x="1328588" y="353453"/>
                <a:ext cx="396224" cy="3492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3100 BC</a:t>
                </a:r>
              </a:p>
            </p:txBody>
          </p:sp>
          <p:sp>
            <p:nvSpPr>
              <p:cNvPr id="130" name="Text Box 2">
                <a:extLst>
                  <a:ext uri="{FF2B5EF4-FFF2-40B4-BE49-F238E27FC236}">
                    <a16:creationId xmlns:a16="http://schemas.microsoft.com/office/drawing/2014/main" id="{9EE92F93-C0D6-477B-9105-A0369F32A563}"/>
                  </a:ext>
                </a:extLst>
              </p:cNvPr>
              <p:cNvSpPr txBox="1">
                <a:spLocks noChangeArrowheads="1"/>
              </p:cNvSpPr>
              <p:nvPr/>
            </p:nvSpPr>
            <p:spPr bwMode="auto">
              <a:xfrm>
                <a:off x="84911" y="984888"/>
                <a:ext cx="568232" cy="349250"/>
              </a:xfrm>
              <a:prstGeom prst="rect">
                <a:avLst/>
              </a:prstGeom>
              <a:solidFill>
                <a:srgbClr val="FF0000"/>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Stone Age</a:t>
                </a:r>
              </a:p>
            </p:txBody>
          </p:sp>
        </p:grpSp>
        <p:cxnSp>
          <p:nvCxnSpPr>
            <p:cNvPr id="87" name="Straight Connector 86">
              <a:extLst>
                <a:ext uri="{FF2B5EF4-FFF2-40B4-BE49-F238E27FC236}">
                  <a16:creationId xmlns:a16="http://schemas.microsoft.com/office/drawing/2014/main" id="{CBB9F55D-3B42-4924-8487-185DE444A918}"/>
                </a:ext>
              </a:extLst>
            </p:cNvPr>
            <p:cNvCxnSpPr>
              <a:cxnSpLocks/>
            </p:cNvCxnSpPr>
            <p:nvPr/>
          </p:nvCxnSpPr>
          <p:spPr>
            <a:xfrm>
              <a:off x="2804681" y="756150"/>
              <a:ext cx="0" cy="27867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DD01348E-9AA6-42A3-90C2-E2CE13E2370A}"/>
                </a:ext>
              </a:extLst>
            </p:cNvPr>
            <p:cNvCxnSpPr/>
            <p:nvPr/>
          </p:nvCxnSpPr>
          <p:spPr>
            <a:xfrm>
              <a:off x="1021874" y="701185"/>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15FCFA0E-358A-4FFD-8360-E70CEB1F1E39}"/>
                </a:ext>
              </a:extLst>
            </p:cNvPr>
            <p:cNvCxnSpPr>
              <a:cxnSpLocks/>
            </p:cNvCxnSpPr>
            <p:nvPr/>
          </p:nvCxnSpPr>
          <p:spPr>
            <a:xfrm>
              <a:off x="2254104" y="672922"/>
              <a:ext cx="0" cy="35635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0FDB18E1-C488-4582-94A5-605D8D754264}"/>
                </a:ext>
              </a:extLst>
            </p:cNvPr>
            <p:cNvCxnSpPr/>
            <p:nvPr/>
          </p:nvCxnSpPr>
          <p:spPr>
            <a:xfrm>
              <a:off x="3465913" y="730827"/>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91" name="Rectangle 90">
              <a:extLst>
                <a:ext uri="{FF2B5EF4-FFF2-40B4-BE49-F238E27FC236}">
                  <a16:creationId xmlns:a16="http://schemas.microsoft.com/office/drawing/2014/main" id="{310008A7-A899-43B7-A7AF-88D396EFA6D4}"/>
                </a:ext>
              </a:extLst>
            </p:cNvPr>
            <p:cNvSpPr/>
            <p:nvPr/>
          </p:nvSpPr>
          <p:spPr>
            <a:xfrm>
              <a:off x="2604868" y="1038388"/>
              <a:ext cx="521948" cy="34212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Ancient Greeks</a:t>
              </a:r>
            </a:p>
          </p:txBody>
        </p:sp>
        <p:sp>
          <p:nvSpPr>
            <p:cNvPr id="92" name="Rectangle 91">
              <a:extLst>
                <a:ext uri="{FF2B5EF4-FFF2-40B4-BE49-F238E27FC236}">
                  <a16:creationId xmlns:a16="http://schemas.microsoft.com/office/drawing/2014/main" id="{47B2443E-4A0C-4095-9DAD-2A9766D67BA7}"/>
                </a:ext>
              </a:extLst>
            </p:cNvPr>
            <p:cNvSpPr/>
            <p:nvPr/>
          </p:nvSpPr>
          <p:spPr>
            <a:xfrm>
              <a:off x="2618177" y="390411"/>
              <a:ext cx="413653"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700 BC</a:t>
              </a:r>
            </a:p>
          </p:txBody>
        </p:sp>
        <p:sp>
          <p:nvSpPr>
            <p:cNvPr id="93" name="Rectangle 92">
              <a:extLst>
                <a:ext uri="{FF2B5EF4-FFF2-40B4-BE49-F238E27FC236}">
                  <a16:creationId xmlns:a16="http://schemas.microsoft.com/office/drawing/2014/main" id="{56725A19-0BCE-43B2-91F4-DD5CC2D035D1}"/>
                </a:ext>
              </a:extLst>
            </p:cNvPr>
            <p:cNvSpPr/>
            <p:nvPr/>
          </p:nvSpPr>
          <p:spPr>
            <a:xfrm>
              <a:off x="3199083" y="365719"/>
              <a:ext cx="483969"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rPr>
                <a:t>43 AD</a:t>
              </a:r>
            </a:p>
          </p:txBody>
        </p:sp>
        <p:sp>
          <p:nvSpPr>
            <p:cNvPr id="94" name="Rectangle 93">
              <a:extLst>
                <a:ext uri="{FF2B5EF4-FFF2-40B4-BE49-F238E27FC236}">
                  <a16:creationId xmlns:a16="http://schemas.microsoft.com/office/drawing/2014/main" id="{A571DA99-C077-4BFE-BAE4-0583D5666A5E}"/>
                </a:ext>
              </a:extLst>
            </p:cNvPr>
            <p:cNvSpPr/>
            <p:nvPr/>
          </p:nvSpPr>
          <p:spPr>
            <a:xfrm>
              <a:off x="3227289" y="1042421"/>
              <a:ext cx="521948"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Roman Britain</a:t>
              </a:r>
            </a:p>
          </p:txBody>
        </p:sp>
        <p:sp>
          <p:nvSpPr>
            <p:cNvPr id="95" name="Rectangle 94">
              <a:extLst>
                <a:ext uri="{FF2B5EF4-FFF2-40B4-BE49-F238E27FC236}">
                  <a16:creationId xmlns:a16="http://schemas.microsoft.com/office/drawing/2014/main" id="{654CC3D5-8BC5-482A-9885-4C623962F0B7}"/>
                </a:ext>
              </a:extLst>
            </p:cNvPr>
            <p:cNvSpPr/>
            <p:nvPr/>
          </p:nvSpPr>
          <p:spPr>
            <a:xfrm>
              <a:off x="5020397" y="1008826"/>
              <a:ext cx="625562" cy="37510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Benin Kingdom formed.</a:t>
              </a:r>
            </a:p>
          </p:txBody>
        </p:sp>
        <p:cxnSp>
          <p:nvCxnSpPr>
            <p:cNvPr id="96" name="Straight Connector 95">
              <a:extLst>
                <a:ext uri="{FF2B5EF4-FFF2-40B4-BE49-F238E27FC236}">
                  <a16:creationId xmlns:a16="http://schemas.microsoft.com/office/drawing/2014/main" id="{8ECAC703-7216-4A96-9E6A-926940F342FA}"/>
                </a:ext>
              </a:extLst>
            </p:cNvPr>
            <p:cNvCxnSpPr/>
            <p:nvPr/>
          </p:nvCxnSpPr>
          <p:spPr>
            <a:xfrm>
              <a:off x="4008542" y="730827"/>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6832A9FA-6D02-4D10-B6FF-E70CB388CE38}"/>
                </a:ext>
              </a:extLst>
            </p:cNvPr>
            <p:cNvCxnSpPr/>
            <p:nvPr/>
          </p:nvCxnSpPr>
          <p:spPr>
            <a:xfrm>
              <a:off x="4609765" y="701967"/>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2860B32E-7EF7-4A72-BFCB-73F453FBA172}"/>
                </a:ext>
              </a:extLst>
            </p:cNvPr>
            <p:cNvCxnSpPr>
              <a:cxnSpLocks/>
              <a:endCxn id="95" idx="0"/>
            </p:cNvCxnSpPr>
            <p:nvPr/>
          </p:nvCxnSpPr>
          <p:spPr>
            <a:xfrm>
              <a:off x="5333178" y="684819"/>
              <a:ext cx="0" cy="32400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99" name="Rectangle 98">
              <a:extLst>
                <a:ext uri="{FF2B5EF4-FFF2-40B4-BE49-F238E27FC236}">
                  <a16:creationId xmlns:a16="http://schemas.microsoft.com/office/drawing/2014/main" id="{7DA1804A-D10B-49DD-8038-E2F802C587D9}"/>
                </a:ext>
              </a:extLst>
            </p:cNvPr>
            <p:cNvSpPr/>
            <p:nvPr/>
          </p:nvSpPr>
          <p:spPr>
            <a:xfrm>
              <a:off x="3825860" y="1042421"/>
              <a:ext cx="481881"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Anglo Saxons</a:t>
              </a:r>
            </a:p>
          </p:txBody>
        </p:sp>
        <p:sp>
          <p:nvSpPr>
            <p:cNvPr id="100" name="Rectangle 99">
              <a:extLst>
                <a:ext uri="{FF2B5EF4-FFF2-40B4-BE49-F238E27FC236}">
                  <a16:creationId xmlns:a16="http://schemas.microsoft.com/office/drawing/2014/main" id="{804F4055-727A-41EB-83AC-59B19D713DA7}"/>
                </a:ext>
              </a:extLst>
            </p:cNvPr>
            <p:cNvSpPr/>
            <p:nvPr/>
          </p:nvSpPr>
          <p:spPr>
            <a:xfrm>
              <a:off x="4385181" y="371605"/>
              <a:ext cx="413653" cy="34834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793 AD</a:t>
              </a:r>
            </a:p>
          </p:txBody>
        </p:sp>
        <p:sp>
          <p:nvSpPr>
            <p:cNvPr id="101" name="Rectangle 100">
              <a:extLst>
                <a:ext uri="{FF2B5EF4-FFF2-40B4-BE49-F238E27FC236}">
                  <a16:creationId xmlns:a16="http://schemas.microsoft.com/office/drawing/2014/main" id="{166A0214-3905-4EB0-98E1-4486503B854E}"/>
                </a:ext>
              </a:extLst>
            </p:cNvPr>
            <p:cNvSpPr/>
            <p:nvPr/>
          </p:nvSpPr>
          <p:spPr>
            <a:xfrm>
              <a:off x="5074823" y="369336"/>
              <a:ext cx="413653"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900 AD</a:t>
              </a:r>
            </a:p>
          </p:txBody>
        </p:sp>
        <p:sp>
          <p:nvSpPr>
            <p:cNvPr id="102" name="Rectangle 101">
              <a:extLst>
                <a:ext uri="{FF2B5EF4-FFF2-40B4-BE49-F238E27FC236}">
                  <a16:creationId xmlns:a16="http://schemas.microsoft.com/office/drawing/2014/main" id="{CCAB1393-C87E-4DBC-997E-FA969952AA36}"/>
                </a:ext>
              </a:extLst>
            </p:cNvPr>
            <p:cNvSpPr/>
            <p:nvPr/>
          </p:nvSpPr>
          <p:spPr>
            <a:xfrm>
              <a:off x="4384364" y="1036234"/>
              <a:ext cx="552829" cy="34834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Vikings</a:t>
              </a:r>
            </a:p>
          </p:txBody>
        </p:sp>
        <p:sp>
          <p:nvSpPr>
            <p:cNvPr id="103" name="Rectangle 102">
              <a:extLst>
                <a:ext uri="{FF2B5EF4-FFF2-40B4-BE49-F238E27FC236}">
                  <a16:creationId xmlns:a16="http://schemas.microsoft.com/office/drawing/2014/main" id="{40DB2941-08AF-476E-BE59-A15254DC1D94}"/>
                </a:ext>
              </a:extLst>
            </p:cNvPr>
            <p:cNvSpPr/>
            <p:nvPr/>
          </p:nvSpPr>
          <p:spPr>
            <a:xfrm>
              <a:off x="3801715" y="379430"/>
              <a:ext cx="413653"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410</a:t>
              </a:r>
            </a:p>
            <a:p>
              <a:pPr algn="ctr"/>
              <a:r>
                <a:rPr lang="en-GB" sz="800" b="1" dirty="0">
                  <a:solidFill>
                    <a:schemeClr val="tx1"/>
                  </a:solidFill>
                </a:rPr>
                <a:t>AD</a:t>
              </a:r>
            </a:p>
          </p:txBody>
        </p:sp>
        <p:cxnSp>
          <p:nvCxnSpPr>
            <p:cNvPr id="104" name="Straight Connector 103">
              <a:extLst>
                <a:ext uri="{FF2B5EF4-FFF2-40B4-BE49-F238E27FC236}">
                  <a16:creationId xmlns:a16="http://schemas.microsoft.com/office/drawing/2014/main" id="{49B29315-4A94-482F-A4C3-57CBD35EEE47}"/>
                </a:ext>
              </a:extLst>
            </p:cNvPr>
            <p:cNvCxnSpPr/>
            <p:nvPr/>
          </p:nvCxnSpPr>
          <p:spPr>
            <a:xfrm>
              <a:off x="7077148" y="707007"/>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C771BFC6-99C0-4094-A34C-9699B293AC94}"/>
                </a:ext>
              </a:extLst>
            </p:cNvPr>
            <p:cNvCxnSpPr/>
            <p:nvPr/>
          </p:nvCxnSpPr>
          <p:spPr>
            <a:xfrm>
              <a:off x="6014551" y="725824"/>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06" name="Rectangle 105">
              <a:extLst>
                <a:ext uri="{FF2B5EF4-FFF2-40B4-BE49-F238E27FC236}">
                  <a16:creationId xmlns:a16="http://schemas.microsoft.com/office/drawing/2014/main" id="{F0EADBB1-2D17-486C-83AF-220404DAD18B}"/>
                </a:ext>
              </a:extLst>
            </p:cNvPr>
            <p:cNvSpPr/>
            <p:nvPr/>
          </p:nvSpPr>
          <p:spPr>
            <a:xfrm>
              <a:off x="6309979" y="1007799"/>
              <a:ext cx="407716" cy="38445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 b="1" dirty="0">
                  <a:solidFill>
                    <a:schemeClr val="tx1"/>
                  </a:solidFill>
                </a:rPr>
                <a:t>Tudors</a:t>
              </a:r>
            </a:p>
          </p:txBody>
        </p:sp>
        <p:sp>
          <p:nvSpPr>
            <p:cNvPr id="107" name="Rectangle 106">
              <a:extLst>
                <a:ext uri="{FF2B5EF4-FFF2-40B4-BE49-F238E27FC236}">
                  <a16:creationId xmlns:a16="http://schemas.microsoft.com/office/drawing/2014/main" id="{E08FCC32-30D9-4207-AE6F-919A4E42F841}"/>
                </a:ext>
              </a:extLst>
            </p:cNvPr>
            <p:cNvSpPr/>
            <p:nvPr/>
          </p:nvSpPr>
          <p:spPr>
            <a:xfrm>
              <a:off x="6265058" y="393027"/>
              <a:ext cx="428558"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1485 AD</a:t>
              </a:r>
            </a:p>
          </p:txBody>
        </p:sp>
        <p:sp>
          <p:nvSpPr>
            <p:cNvPr id="108" name="Rectangle 107">
              <a:extLst>
                <a:ext uri="{FF2B5EF4-FFF2-40B4-BE49-F238E27FC236}">
                  <a16:creationId xmlns:a16="http://schemas.microsoft.com/office/drawing/2014/main" id="{B1CBB95E-B4FE-407A-9BC3-BEF542F0294E}"/>
                </a:ext>
              </a:extLst>
            </p:cNvPr>
            <p:cNvSpPr/>
            <p:nvPr/>
          </p:nvSpPr>
          <p:spPr>
            <a:xfrm>
              <a:off x="6765488" y="1006311"/>
              <a:ext cx="574179" cy="38445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Great Fire of London</a:t>
              </a:r>
            </a:p>
          </p:txBody>
        </p:sp>
        <p:sp>
          <p:nvSpPr>
            <p:cNvPr id="109" name="Rectangle 108">
              <a:extLst>
                <a:ext uri="{FF2B5EF4-FFF2-40B4-BE49-F238E27FC236}">
                  <a16:creationId xmlns:a16="http://schemas.microsoft.com/office/drawing/2014/main" id="{A4795D2A-7813-4F95-92C8-0AB1A6A4BB59}"/>
                </a:ext>
              </a:extLst>
            </p:cNvPr>
            <p:cNvSpPr/>
            <p:nvPr/>
          </p:nvSpPr>
          <p:spPr>
            <a:xfrm>
              <a:off x="6870322" y="390411"/>
              <a:ext cx="413653"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1666 AD</a:t>
              </a:r>
            </a:p>
          </p:txBody>
        </p:sp>
        <p:sp>
          <p:nvSpPr>
            <p:cNvPr id="110" name="Rectangle 109">
              <a:extLst>
                <a:ext uri="{FF2B5EF4-FFF2-40B4-BE49-F238E27FC236}">
                  <a16:creationId xmlns:a16="http://schemas.microsoft.com/office/drawing/2014/main" id="{F403077E-0D01-4751-9F97-5D306DB96D25}"/>
                </a:ext>
              </a:extLst>
            </p:cNvPr>
            <p:cNvSpPr/>
            <p:nvPr/>
          </p:nvSpPr>
          <p:spPr>
            <a:xfrm>
              <a:off x="5690879" y="1057718"/>
              <a:ext cx="574179" cy="32621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Normans</a:t>
              </a:r>
            </a:p>
          </p:txBody>
        </p:sp>
        <p:sp>
          <p:nvSpPr>
            <p:cNvPr id="111" name="Rectangle 110">
              <a:extLst>
                <a:ext uri="{FF2B5EF4-FFF2-40B4-BE49-F238E27FC236}">
                  <a16:creationId xmlns:a16="http://schemas.microsoft.com/office/drawing/2014/main" id="{24107529-4D9B-407E-AF47-6B88A224F377}"/>
                </a:ext>
              </a:extLst>
            </p:cNvPr>
            <p:cNvSpPr/>
            <p:nvPr/>
          </p:nvSpPr>
          <p:spPr>
            <a:xfrm>
              <a:off x="5746817" y="414230"/>
              <a:ext cx="422060"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1066AD</a:t>
              </a:r>
            </a:p>
          </p:txBody>
        </p:sp>
        <p:sp>
          <p:nvSpPr>
            <p:cNvPr id="112" name="Rectangle 111">
              <a:extLst>
                <a:ext uri="{FF2B5EF4-FFF2-40B4-BE49-F238E27FC236}">
                  <a16:creationId xmlns:a16="http://schemas.microsoft.com/office/drawing/2014/main" id="{73FB901A-52F2-4460-800C-EA7A6F91C0AD}"/>
                </a:ext>
              </a:extLst>
            </p:cNvPr>
            <p:cNvSpPr/>
            <p:nvPr/>
          </p:nvSpPr>
          <p:spPr>
            <a:xfrm>
              <a:off x="7383729" y="1011961"/>
              <a:ext cx="654737"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Victorians</a:t>
              </a:r>
            </a:p>
          </p:txBody>
        </p:sp>
        <p:sp>
          <p:nvSpPr>
            <p:cNvPr id="113" name="Rectangle 112">
              <a:extLst>
                <a:ext uri="{FF2B5EF4-FFF2-40B4-BE49-F238E27FC236}">
                  <a16:creationId xmlns:a16="http://schemas.microsoft.com/office/drawing/2014/main" id="{549B2569-157A-44CE-98D8-94984E7C7575}"/>
                </a:ext>
              </a:extLst>
            </p:cNvPr>
            <p:cNvSpPr/>
            <p:nvPr/>
          </p:nvSpPr>
          <p:spPr>
            <a:xfrm>
              <a:off x="7493077" y="372279"/>
              <a:ext cx="400100"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1837 AD</a:t>
              </a:r>
            </a:p>
          </p:txBody>
        </p:sp>
        <p:sp>
          <p:nvSpPr>
            <p:cNvPr id="114" name="Rectangle 113">
              <a:extLst>
                <a:ext uri="{FF2B5EF4-FFF2-40B4-BE49-F238E27FC236}">
                  <a16:creationId xmlns:a16="http://schemas.microsoft.com/office/drawing/2014/main" id="{F187A524-80CD-4378-BD3E-A4709955E03C}"/>
                </a:ext>
              </a:extLst>
            </p:cNvPr>
            <p:cNvSpPr/>
            <p:nvPr/>
          </p:nvSpPr>
          <p:spPr>
            <a:xfrm>
              <a:off x="8115233" y="341948"/>
              <a:ext cx="413653" cy="43404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1914  to 1918</a:t>
              </a:r>
            </a:p>
          </p:txBody>
        </p:sp>
        <p:cxnSp>
          <p:nvCxnSpPr>
            <p:cNvPr id="115" name="Straight Connector 114">
              <a:extLst>
                <a:ext uri="{FF2B5EF4-FFF2-40B4-BE49-F238E27FC236}">
                  <a16:creationId xmlns:a16="http://schemas.microsoft.com/office/drawing/2014/main" id="{464DE8B5-5C62-4E44-BD94-0C67BA5477AC}"/>
                </a:ext>
              </a:extLst>
            </p:cNvPr>
            <p:cNvCxnSpPr>
              <a:cxnSpLocks/>
              <a:endCxn id="106" idx="0"/>
            </p:cNvCxnSpPr>
            <p:nvPr/>
          </p:nvCxnSpPr>
          <p:spPr>
            <a:xfrm>
              <a:off x="6513837" y="702094"/>
              <a:ext cx="0" cy="30570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5D5F3C41-C512-49F7-A2F2-F6C5AD2C855C}"/>
                </a:ext>
              </a:extLst>
            </p:cNvPr>
            <p:cNvCxnSpPr>
              <a:cxnSpLocks/>
              <a:endCxn id="112" idx="0"/>
            </p:cNvCxnSpPr>
            <p:nvPr/>
          </p:nvCxnSpPr>
          <p:spPr>
            <a:xfrm flipH="1">
              <a:off x="7711098" y="728192"/>
              <a:ext cx="14258" cy="2837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6C916F2D-E4F3-4EC1-9ADF-FBECFBB149C1}"/>
                </a:ext>
              </a:extLst>
            </p:cNvPr>
            <p:cNvCxnSpPr/>
            <p:nvPr/>
          </p:nvCxnSpPr>
          <p:spPr>
            <a:xfrm>
              <a:off x="8314235" y="726431"/>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18" name="Text Box 2">
              <a:extLst>
                <a:ext uri="{FF2B5EF4-FFF2-40B4-BE49-F238E27FC236}">
                  <a16:creationId xmlns:a16="http://schemas.microsoft.com/office/drawing/2014/main" id="{A1BAE580-D69C-4C39-A0F7-85E06863DDC4}"/>
                </a:ext>
              </a:extLst>
            </p:cNvPr>
            <p:cNvSpPr txBox="1">
              <a:spLocks noChangeArrowheads="1"/>
            </p:cNvSpPr>
            <p:nvPr/>
          </p:nvSpPr>
          <p:spPr bwMode="auto">
            <a:xfrm>
              <a:off x="8094630" y="1018170"/>
              <a:ext cx="481881" cy="365759"/>
            </a:xfrm>
            <a:prstGeom prst="rect">
              <a:avLst/>
            </a:prstGeom>
            <a:solidFill>
              <a:schemeClr val="bg1"/>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Arial" panose="020B0604020202020204" pitchFamily="34" charset="0"/>
                  <a:ea typeface="Calibri" panose="020F0502020204030204" pitchFamily="34" charset="0"/>
                  <a:cs typeface="Times New Roman" panose="02020603050405020304" pitchFamily="18" charset="0"/>
                </a:rPr>
                <a:t>World War I</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19" name="Straight Connector 118">
              <a:extLst>
                <a:ext uri="{FF2B5EF4-FFF2-40B4-BE49-F238E27FC236}">
                  <a16:creationId xmlns:a16="http://schemas.microsoft.com/office/drawing/2014/main" id="{E3177FFC-BAF4-4F19-A5C9-331D62A749DC}"/>
                </a:ext>
              </a:extLst>
            </p:cNvPr>
            <p:cNvCxnSpPr>
              <a:cxnSpLocks/>
              <a:endCxn id="81" idx="0"/>
            </p:cNvCxnSpPr>
            <p:nvPr/>
          </p:nvCxnSpPr>
          <p:spPr>
            <a:xfrm flipH="1">
              <a:off x="1636021" y="793777"/>
              <a:ext cx="5292" cy="22762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6" name="Picture 5">
            <a:extLst>
              <a:ext uri="{FF2B5EF4-FFF2-40B4-BE49-F238E27FC236}">
                <a16:creationId xmlns:a16="http://schemas.microsoft.com/office/drawing/2014/main" id="{DF510A20-D31D-4AAF-A11E-3E668BEB8E26}"/>
              </a:ext>
            </a:extLst>
          </p:cNvPr>
          <p:cNvPicPr>
            <a:picLocks noChangeAspect="1"/>
          </p:cNvPicPr>
          <p:nvPr/>
        </p:nvPicPr>
        <p:blipFill>
          <a:blip r:embed="rId3"/>
          <a:stretch>
            <a:fillRect/>
          </a:stretch>
        </p:blipFill>
        <p:spPr>
          <a:xfrm>
            <a:off x="9368973" y="15593"/>
            <a:ext cx="388020" cy="350995"/>
          </a:xfrm>
          <a:prstGeom prst="rect">
            <a:avLst/>
          </a:prstGeom>
        </p:spPr>
      </p:pic>
      <p:sp>
        <p:nvSpPr>
          <p:cNvPr id="15" name="TextBox 14">
            <a:extLst>
              <a:ext uri="{FF2B5EF4-FFF2-40B4-BE49-F238E27FC236}">
                <a16:creationId xmlns:a16="http://schemas.microsoft.com/office/drawing/2014/main" id="{3141381B-E838-44A6-88EF-EBDB1DA42FBF}"/>
              </a:ext>
            </a:extLst>
          </p:cNvPr>
          <p:cNvSpPr txBox="1"/>
          <p:nvPr/>
        </p:nvSpPr>
        <p:spPr>
          <a:xfrm>
            <a:off x="3426544" y="1551632"/>
            <a:ext cx="2755299" cy="1200329"/>
          </a:xfrm>
          <a:prstGeom prst="rect">
            <a:avLst/>
          </a:prstGeom>
          <a:noFill/>
          <a:ln>
            <a:solidFill>
              <a:schemeClr val="tx1"/>
            </a:solidFill>
          </a:ln>
        </p:spPr>
        <p:txBody>
          <a:bodyPr wrap="square" rtlCol="0">
            <a:spAutoFit/>
          </a:bodyPr>
          <a:lstStyle/>
          <a:p>
            <a:r>
              <a:rPr lang="en-GB" sz="1200" b="1" dirty="0" err="1" smtClean="0"/>
              <a:t>Skara</a:t>
            </a:r>
            <a:r>
              <a:rPr lang="en-GB" sz="1200" b="1" dirty="0" smtClean="0"/>
              <a:t> </a:t>
            </a:r>
            <a:r>
              <a:rPr lang="en-GB" sz="1200" b="1" dirty="0"/>
              <a:t>Brae </a:t>
            </a:r>
            <a:r>
              <a:rPr lang="en-GB" sz="1200" dirty="0"/>
              <a:t>is an archaeological site in Orkney, Scotland. </a:t>
            </a:r>
            <a:r>
              <a:rPr lang="en-GB" sz="1200" dirty="0" smtClean="0"/>
              <a:t>It </a:t>
            </a:r>
            <a:r>
              <a:rPr lang="en-GB" sz="1200" dirty="0"/>
              <a:t>is a Stone Age village. </a:t>
            </a:r>
            <a:r>
              <a:rPr lang="en-GB" sz="1200" dirty="0" smtClean="0"/>
              <a:t>There </a:t>
            </a:r>
            <a:r>
              <a:rPr lang="en-GB" sz="1200" dirty="0"/>
              <a:t>are 8 </a:t>
            </a:r>
            <a:r>
              <a:rPr lang="en-GB" sz="1200" dirty="0" smtClean="0"/>
              <a:t>single room homes </a:t>
            </a:r>
            <a:r>
              <a:rPr lang="en-GB" sz="1200" dirty="0"/>
              <a:t>made of </a:t>
            </a:r>
            <a:r>
              <a:rPr lang="en-GB" sz="1200" dirty="0" smtClean="0"/>
              <a:t>stone. It </a:t>
            </a:r>
            <a:r>
              <a:rPr lang="en-GB" sz="1200" dirty="0"/>
              <a:t>is famous because it has been well preserved and has taught us a lot about life in the Stone Age.</a:t>
            </a:r>
            <a:endParaRPr lang="en-GB" sz="1200" dirty="0"/>
          </a:p>
        </p:txBody>
      </p:sp>
      <p:sp>
        <p:nvSpPr>
          <p:cNvPr id="18" name="TextBox 17">
            <a:extLst>
              <a:ext uri="{FF2B5EF4-FFF2-40B4-BE49-F238E27FC236}">
                <a16:creationId xmlns:a16="http://schemas.microsoft.com/office/drawing/2014/main" id="{92D7AD47-080D-4C24-B0D4-D46049495299}"/>
              </a:ext>
            </a:extLst>
          </p:cNvPr>
          <p:cNvSpPr txBox="1"/>
          <p:nvPr/>
        </p:nvSpPr>
        <p:spPr>
          <a:xfrm>
            <a:off x="3272218" y="4967431"/>
            <a:ext cx="2854156" cy="1754326"/>
          </a:xfrm>
          <a:prstGeom prst="rect">
            <a:avLst/>
          </a:prstGeom>
          <a:noFill/>
          <a:ln>
            <a:solidFill>
              <a:schemeClr val="accent2">
                <a:lumMod val="75000"/>
              </a:schemeClr>
            </a:solidFill>
          </a:ln>
        </p:spPr>
        <p:txBody>
          <a:bodyPr wrap="square" rtlCol="0">
            <a:spAutoFit/>
          </a:bodyPr>
          <a:lstStyle/>
          <a:p>
            <a:r>
              <a:rPr lang="en-GB" sz="1200" b="1" dirty="0"/>
              <a:t>Stonehenge </a:t>
            </a:r>
            <a:r>
              <a:rPr lang="en-GB" sz="1200" dirty="0"/>
              <a:t>is one of the world’s most famous monuments, which stands on Salisbury Plain in Wiltshire. It began being built </a:t>
            </a:r>
            <a:r>
              <a:rPr lang="en-GB" sz="1200" dirty="0" smtClean="0"/>
              <a:t>around </a:t>
            </a:r>
            <a:r>
              <a:rPr lang="en-GB" sz="1200" dirty="0"/>
              <a:t>3000 BC. The last changes were made to it were in the early Bronze Age, around 1500 BC. No one really know why it was built but it is thought that people gathered there for </a:t>
            </a:r>
            <a:r>
              <a:rPr lang="en-GB" sz="1200" dirty="0" smtClean="0"/>
              <a:t>pagan religious </a:t>
            </a:r>
            <a:r>
              <a:rPr lang="en-GB" sz="1200" dirty="0"/>
              <a:t>ceremonies. </a:t>
            </a:r>
            <a:endParaRPr lang="en-GB" sz="1200" dirty="0"/>
          </a:p>
        </p:txBody>
      </p:sp>
      <p:pic>
        <p:nvPicPr>
          <p:cNvPr id="3" name="Picture 2"/>
          <p:cNvPicPr>
            <a:picLocks noChangeAspect="1"/>
          </p:cNvPicPr>
          <p:nvPr/>
        </p:nvPicPr>
        <p:blipFill>
          <a:blip r:embed="rId4"/>
          <a:stretch>
            <a:fillRect/>
          </a:stretch>
        </p:blipFill>
        <p:spPr>
          <a:xfrm>
            <a:off x="202856" y="4967431"/>
            <a:ext cx="2941598" cy="1720289"/>
          </a:xfrm>
          <a:prstGeom prst="rect">
            <a:avLst/>
          </a:prstGeom>
        </p:spPr>
      </p:pic>
      <p:pic>
        <p:nvPicPr>
          <p:cNvPr id="7" name="Picture 6"/>
          <p:cNvPicPr>
            <a:picLocks noChangeAspect="1"/>
          </p:cNvPicPr>
          <p:nvPr/>
        </p:nvPicPr>
        <p:blipFill>
          <a:blip r:embed="rId5"/>
          <a:stretch>
            <a:fillRect/>
          </a:stretch>
        </p:blipFill>
        <p:spPr>
          <a:xfrm>
            <a:off x="3656595" y="2884910"/>
            <a:ext cx="2295195" cy="1863582"/>
          </a:xfrm>
          <a:prstGeom prst="rect">
            <a:avLst/>
          </a:prstGeom>
        </p:spPr>
      </p:pic>
      <p:pic>
        <p:nvPicPr>
          <p:cNvPr id="8" name="Picture 7"/>
          <p:cNvPicPr>
            <a:picLocks noChangeAspect="1"/>
          </p:cNvPicPr>
          <p:nvPr/>
        </p:nvPicPr>
        <p:blipFill>
          <a:blip r:embed="rId6"/>
          <a:stretch>
            <a:fillRect/>
          </a:stretch>
        </p:blipFill>
        <p:spPr>
          <a:xfrm>
            <a:off x="1694056" y="3475872"/>
            <a:ext cx="1906769" cy="1357385"/>
          </a:xfrm>
          <a:prstGeom prst="rect">
            <a:avLst/>
          </a:prstGeom>
        </p:spPr>
      </p:pic>
      <p:sp>
        <p:nvSpPr>
          <p:cNvPr id="9" name="TextBox 8"/>
          <p:cNvSpPr txBox="1"/>
          <p:nvPr/>
        </p:nvSpPr>
        <p:spPr>
          <a:xfrm>
            <a:off x="134978" y="3466414"/>
            <a:ext cx="1595330" cy="1384995"/>
          </a:xfrm>
          <a:prstGeom prst="rect">
            <a:avLst/>
          </a:prstGeom>
          <a:noFill/>
          <a:ln>
            <a:solidFill>
              <a:schemeClr val="tx1"/>
            </a:solidFill>
          </a:ln>
        </p:spPr>
        <p:txBody>
          <a:bodyPr wrap="square" rtlCol="0">
            <a:spAutoFit/>
          </a:bodyPr>
          <a:lstStyle/>
          <a:p>
            <a:r>
              <a:rPr lang="en-GB" sz="1200" dirty="0" smtClean="0"/>
              <a:t>Cave painting was important to Stone Age man as this was how they recorded history and told others about wild animas and other dangers</a:t>
            </a:r>
            <a:endParaRPr lang="en-GB" sz="1200" dirty="0"/>
          </a:p>
        </p:txBody>
      </p:sp>
    </p:spTree>
    <p:extLst>
      <p:ext uri="{BB962C8B-B14F-4D97-AF65-F5344CB8AC3E}">
        <p14:creationId xmlns:p14="http://schemas.microsoft.com/office/powerpoint/2010/main" val="123089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Table 15">
            <a:extLst>
              <a:ext uri="{FF2B5EF4-FFF2-40B4-BE49-F238E27FC236}">
                <a16:creationId xmlns:a16="http://schemas.microsoft.com/office/drawing/2014/main" id="{C22FC151-7F6B-4196-A2B4-8345F4214407}"/>
              </a:ext>
            </a:extLst>
          </p:cNvPr>
          <p:cNvGraphicFramePr>
            <a:graphicFrameLocks noGrp="1"/>
          </p:cNvGraphicFramePr>
          <p:nvPr>
            <p:extLst>
              <p:ext uri="{D42A27DB-BD31-4B8C-83A1-F6EECF244321}">
                <p14:modId xmlns:p14="http://schemas.microsoft.com/office/powerpoint/2010/main" val="1782366924"/>
              </p:ext>
            </p:extLst>
          </p:nvPr>
        </p:nvGraphicFramePr>
        <p:xfrm>
          <a:off x="139468" y="102778"/>
          <a:ext cx="3270310" cy="4141924"/>
        </p:xfrm>
        <a:graphic>
          <a:graphicData uri="http://schemas.openxmlformats.org/drawingml/2006/table">
            <a:tbl>
              <a:tblPr firstRow="1" bandRow="1">
                <a:tableStyleId>{00A15C55-8517-42AA-B614-E9B94910E393}</a:tableStyleId>
              </a:tblPr>
              <a:tblGrid>
                <a:gridCol w="208875">
                  <a:extLst>
                    <a:ext uri="{9D8B030D-6E8A-4147-A177-3AD203B41FA5}">
                      <a16:colId xmlns:a16="http://schemas.microsoft.com/office/drawing/2014/main" val="2316687726"/>
                    </a:ext>
                  </a:extLst>
                </a:gridCol>
                <a:gridCol w="998586">
                  <a:extLst>
                    <a:ext uri="{9D8B030D-6E8A-4147-A177-3AD203B41FA5}">
                      <a16:colId xmlns:a16="http://schemas.microsoft.com/office/drawing/2014/main" val="2379496559"/>
                    </a:ext>
                  </a:extLst>
                </a:gridCol>
                <a:gridCol w="2062849">
                  <a:extLst>
                    <a:ext uri="{9D8B030D-6E8A-4147-A177-3AD203B41FA5}">
                      <a16:colId xmlns:a16="http://schemas.microsoft.com/office/drawing/2014/main" val="349645986"/>
                    </a:ext>
                  </a:extLst>
                </a:gridCol>
              </a:tblGrid>
              <a:tr h="442949">
                <a:tc gridSpan="3">
                  <a:txBody>
                    <a:bodyPr/>
                    <a:lstStyle/>
                    <a:p>
                      <a:pPr algn="ctr"/>
                      <a:r>
                        <a:rPr lang="en-GB" altLang="en-GB" sz="1800" dirty="0" smtClean="0"/>
                        <a:t>Key Facts</a:t>
                      </a:r>
                    </a:p>
                  </a:txBody>
                  <a:tcPr marL="74295" marR="74295" marT="37148" marB="37148"/>
                </a:tc>
                <a:tc hMerge="1">
                  <a:txBody>
                    <a:bodyPr/>
                    <a:lstStyle/>
                    <a:p>
                      <a:endParaRPr lang="en-GB" altLang="en-GB" dirty="0"/>
                    </a:p>
                  </a:txBody>
                  <a:tcPr marL="74295" marR="74295" marT="37148" marB="37148"/>
                </a:tc>
                <a:tc hMerge="1">
                  <a:txBody>
                    <a:bodyPr/>
                    <a:lstStyle/>
                    <a:p>
                      <a:endParaRPr lang="en-US"/>
                    </a:p>
                  </a:txBody>
                  <a:tcPr/>
                </a:tc>
                <a:extLst>
                  <a:ext uri="{0D108BD9-81ED-4DB2-BD59-A6C34878D82A}">
                    <a16:rowId xmlns:a16="http://schemas.microsoft.com/office/drawing/2014/main" val="1550516657"/>
                  </a:ext>
                </a:extLst>
              </a:tr>
              <a:tr h="681455">
                <a:tc>
                  <a:txBody>
                    <a:bodyPr/>
                    <a:lstStyle/>
                    <a:p>
                      <a:r>
                        <a:rPr lang="en-GB" altLang="en-GB" sz="1100" smtClean="0"/>
                        <a:t>1</a:t>
                      </a:r>
                      <a:endParaRPr lang="en-GB" altLang="en-GB" sz="1100" b="0" dirty="0"/>
                    </a:p>
                  </a:txBody>
                  <a:tcPr marL="74295" marR="74295" marT="37148" marB="37148"/>
                </a:tc>
                <a:tc>
                  <a:txBody>
                    <a:bodyPr/>
                    <a:lstStyle/>
                    <a:p>
                      <a:pPr algn="l"/>
                      <a:r>
                        <a:rPr lang="en-GB" sz="1200" b="1" dirty="0" smtClean="0"/>
                        <a:t>Stone Age</a:t>
                      </a:r>
                      <a:endParaRPr lang="en-GB" sz="1200" b="1" dirty="0"/>
                    </a:p>
                  </a:txBody>
                  <a:tcPr/>
                </a:tc>
                <a:tc>
                  <a:txBody>
                    <a:bodyPr/>
                    <a:lstStyle/>
                    <a:p>
                      <a:pPr marL="0" indent="0" algn="l">
                        <a:buFont typeface="Arial" panose="020B0604020202020204" pitchFamily="34" charset="0"/>
                        <a:buNone/>
                      </a:pPr>
                      <a:r>
                        <a:rPr lang="en-GB" sz="1200" dirty="0" smtClean="0"/>
                        <a:t>When the first humans began to live in Europe. They used stones as tools.</a:t>
                      </a:r>
                      <a:endParaRPr lang="en-GB" sz="1200" dirty="0"/>
                    </a:p>
                  </a:txBody>
                  <a:tcPr/>
                </a:tc>
                <a:extLst>
                  <a:ext uri="{0D108BD9-81ED-4DB2-BD59-A6C34878D82A}">
                    <a16:rowId xmlns:a16="http://schemas.microsoft.com/office/drawing/2014/main" val="2963941051"/>
                  </a:ext>
                </a:extLst>
              </a:tr>
              <a:tr h="505024">
                <a:tc>
                  <a:txBody>
                    <a:bodyPr/>
                    <a:lstStyle/>
                    <a:p>
                      <a:r>
                        <a:rPr lang="en-GB" altLang="en-GB" sz="1100" smtClean="0"/>
                        <a:t>2</a:t>
                      </a:r>
                      <a:endParaRPr lang="en-GB" altLang="en-GB" sz="1100" b="0" dirty="0"/>
                    </a:p>
                  </a:txBody>
                  <a:tcPr marL="74295" marR="74295" marT="37148" marB="37148"/>
                </a:tc>
                <a:tc>
                  <a:txBody>
                    <a:bodyPr/>
                    <a:lstStyle/>
                    <a:p>
                      <a:pPr algn="l"/>
                      <a:r>
                        <a:rPr lang="en-GB" sz="1200" b="1" dirty="0" smtClean="0"/>
                        <a:t>Bronze Age</a:t>
                      </a:r>
                      <a:endParaRPr lang="en-GB" sz="1200" b="1" dirty="0"/>
                    </a:p>
                  </a:txBody>
                  <a:tcPr/>
                </a:tc>
                <a:tc>
                  <a:txBody>
                    <a:bodyPr/>
                    <a:lstStyle/>
                    <a:p>
                      <a:pPr marL="0" indent="0" algn="l">
                        <a:buFont typeface="Arial" panose="020B0604020202020204" pitchFamily="34" charset="0"/>
                        <a:buNone/>
                      </a:pPr>
                      <a:r>
                        <a:rPr lang="en-GB" sz="1200" dirty="0" smtClean="0"/>
                        <a:t>In this era, metals were used to make hunting tools. Humans also began to farm land.</a:t>
                      </a:r>
                      <a:endParaRPr lang="en-GB" sz="1200" dirty="0"/>
                    </a:p>
                  </a:txBody>
                  <a:tcPr/>
                </a:tc>
                <a:extLst>
                  <a:ext uri="{0D108BD9-81ED-4DB2-BD59-A6C34878D82A}">
                    <a16:rowId xmlns:a16="http://schemas.microsoft.com/office/drawing/2014/main" val="2929339964"/>
                  </a:ext>
                </a:extLst>
              </a:tr>
              <a:tr h="731520">
                <a:tc>
                  <a:txBody>
                    <a:bodyPr/>
                    <a:lstStyle/>
                    <a:p>
                      <a:r>
                        <a:rPr lang="en-GB" altLang="en-GB" sz="1100" dirty="0" smtClean="0"/>
                        <a:t>3</a:t>
                      </a:r>
                      <a:endParaRPr lang="en-GB" altLang="en-GB" sz="1100" b="0" dirty="0"/>
                    </a:p>
                  </a:txBody>
                  <a:tcPr marL="74295" marR="74295" marT="37148" marB="37148"/>
                </a:tc>
                <a:tc>
                  <a:txBody>
                    <a:bodyPr/>
                    <a:lstStyle/>
                    <a:p>
                      <a:pPr algn="l"/>
                      <a:r>
                        <a:rPr lang="en-GB" sz="1200" b="1" dirty="0" smtClean="0">
                          <a:latin typeface="+mn-lt"/>
                        </a:rPr>
                        <a:t>Iron Age</a:t>
                      </a:r>
                      <a:endParaRPr lang="en-GB" sz="1200" b="1" dirty="0">
                        <a:latin typeface="+mn-lt"/>
                      </a:endParaRPr>
                    </a:p>
                  </a:txBody>
                  <a:tcPr marL="68580" marR="68580" marT="0" marB="0"/>
                </a:tc>
                <a:tc>
                  <a:txBody>
                    <a:bodyPr/>
                    <a:lstStyle/>
                    <a:p>
                      <a:r>
                        <a:rPr lang="en-GB" sz="1200" dirty="0" smtClean="0"/>
                        <a:t>Humans now used iron to make tools, and farmed land instead of hunting. They lived in small</a:t>
                      </a:r>
                      <a:r>
                        <a:rPr lang="en-GB" sz="1200" baseline="0" dirty="0" smtClean="0"/>
                        <a:t> settlements.</a:t>
                      </a:r>
                      <a:endParaRPr lang="en-GB" sz="1200" dirty="0"/>
                    </a:p>
                  </a:txBody>
                  <a:tcPr marL="68580" marR="68580" marT="0" marB="0"/>
                </a:tc>
                <a:extLst>
                  <a:ext uri="{0D108BD9-81ED-4DB2-BD59-A6C34878D82A}">
                    <a16:rowId xmlns:a16="http://schemas.microsoft.com/office/drawing/2014/main" val="2127594675"/>
                  </a:ext>
                </a:extLst>
              </a:tr>
              <a:tr h="374300">
                <a:tc>
                  <a:txBody>
                    <a:bodyPr/>
                    <a:lstStyle/>
                    <a:p>
                      <a:r>
                        <a:rPr lang="en-GB" altLang="en-GB" sz="1100" dirty="0" smtClean="0"/>
                        <a:t>4</a:t>
                      </a:r>
                      <a:endParaRPr lang="en-GB" altLang="en-GB" sz="1100" b="0" dirty="0"/>
                    </a:p>
                  </a:txBody>
                  <a:tcPr marL="74295" marR="74295" marT="37148" marB="37148"/>
                </a:tc>
                <a:tc>
                  <a:txBody>
                    <a:bodyPr/>
                    <a:lstStyle/>
                    <a:p>
                      <a:r>
                        <a:rPr lang="en-GB" sz="1200" b="1" dirty="0" smtClean="0">
                          <a:latin typeface="+mn-lt"/>
                        </a:rPr>
                        <a:t>BC</a:t>
                      </a:r>
                      <a:endParaRPr lang="en-GB" sz="1200" b="1" dirty="0">
                        <a:latin typeface="+mn-lt"/>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Before Christ. A way of dating years before the birth of Jesus. The bigger the number BC, the longer ago in history it was. </a:t>
                      </a:r>
                      <a:endParaRPr lang="en-GB" sz="1200" dirty="0"/>
                    </a:p>
                  </a:txBody>
                  <a:tcPr marL="68580" marR="68580" marT="0" marB="0"/>
                </a:tc>
                <a:extLst>
                  <a:ext uri="{0D108BD9-81ED-4DB2-BD59-A6C34878D82A}">
                    <a16:rowId xmlns:a16="http://schemas.microsoft.com/office/drawing/2014/main" val="1788817575"/>
                  </a:ext>
                </a:extLst>
              </a:tr>
              <a:tr h="384578">
                <a:tc>
                  <a:txBody>
                    <a:bodyPr/>
                    <a:lstStyle/>
                    <a:p>
                      <a:r>
                        <a:rPr lang="en-GB" altLang="en-GB" sz="1100" b="0" dirty="0" smtClean="0"/>
                        <a:t>5</a:t>
                      </a:r>
                      <a:endParaRPr lang="en-GB" altLang="en-GB" sz="1100" b="0" dirty="0"/>
                    </a:p>
                  </a:txBody>
                  <a:tcPr marL="74295" marR="74295" marT="37148" marB="37148"/>
                </a:tc>
                <a:tc>
                  <a:txBody>
                    <a:bodyPr/>
                    <a:lstStyle/>
                    <a:p>
                      <a:r>
                        <a:rPr lang="en-GB" sz="1200" b="0" dirty="0" smtClean="0">
                          <a:latin typeface="+mn-lt"/>
                        </a:rPr>
                        <a:t>AD</a:t>
                      </a:r>
                    </a:p>
                    <a:p>
                      <a:endParaRPr lang="en-GB" sz="1200" b="0" dirty="0" smtClean="0">
                        <a:latin typeface="+mn-lt"/>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Anno Domini. “In the year of our Lord”. AD is used to show dates after the birth of Jesus. This year is AD 2022</a:t>
                      </a:r>
                      <a:endParaRPr lang="en-GB" sz="1200" dirty="0"/>
                    </a:p>
                  </a:txBody>
                  <a:tcPr marL="68580" marR="68580" marT="0" marB="0"/>
                </a:tc>
                <a:extLst>
                  <a:ext uri="{0D108BD9-81ED-4DB2-BD59-A6C34878D82A}">
                    <a16:rowId xmlns:a16="http://schemas.microsoft.com/office/drawing/2014/main" val="630945595"/>
                  </a:ext>
                </a:extLst>
              </a:tr>
            </a:tbl>
          </a:graphicData>
        </a:graphic>
      </p:graphicFrame>
      <p:sp>
        <p:nvSpPr>
          <p:cNvPr id="17" name="TextBox 16">
            <a:extLst>
              <a:ext uri="{FF2B5EF4-FFF2-40B4-BE49-F238E27FC236}">
                <a16:creationId xmlns:a16="http://schemas.microsoft.com/office/drawing/2014/main" id="{81147985-757C-44F0-BB1D-22389F49EE87}"/>
              </a:ext>
            </a:extLst>
          </p:cNvPr>
          <p:cNvSpPr txBox="1"/>
          <p:nvPr/>
        </p:nvSpPr>
        <p:spPr>
          <a:xfrm>
            <a:off x="6041570" y="4279974"/>
            <a:ext cx="3703829" cy="369332"/>
          </a:xfrm>
          <a:prstGeom prst="rect">
            <a:avLst/>
          </a:prstGeom>
          <a:solidFill>
            <a:srgbClr val="92D050"/>
          </a:solidFill>
          <a:ln>
            <a:solidFill>
              <a:schemeClr val="accent6">
                <a:lumMod val="20000"/>
                <a:lumOff val="80000"/>
              </a:schemeClr>
            </a:solidFill>
          </a:ln>
        </p:spPr>
        <p:txBody>
          <a:bodyPr wrap="square" rtlCol="0">
            <a:spAutoFit/>
          </a:bodyPr>
          <a:lstStyle/>
          <a:p>
            <a:pPr algn="ctr"/>
            <a:r>
              <a:rPr lang="en-GB" b="1" dirty="0">
                <a:solidFill>
                  <a:schemeClr val="bg1"/>
                </a:solidFill>
              </a:rPr>
              <a:t>Other Sources of Information.</a:t>
            </a:r>
            <a:endParaRPr lang="en-GB" dirty="0">
              <a:solidFill>
                <a:schemeClr val="bg1"/>
              </a:solidFill>
            </a:endParaRPr>
          </a:p>
        </p:txBody>
      </p:sp>
      <p:sp>
        <p:nvSpPr>
          <p:cNvPr id="18" name="TextBox 17">
            <a:extLst>
              <a:ext uri="{FF2B5EF4-FFF2-40B4-BE49-F238E27FC236}">
                <a16:creationId xmlns:a16="http://schemas.microsoft.com/office/drawing/2014/main" id="{B3CAB427-87AA-4B22-829E-2128BA51F96D}"/>
              </a:ext>
            </a:extLst>
          </p:cNvPr>
          <p:cNvSpPr txBox="1"/>
          <p:nvPr/>
        </p:nvSpPr>
        <p:spPr>
          <a:xfrm>
            <a:off x="6041570" y="4736748"/>
            <a:ext cx="3724961" cy="1969770"/>
          </a:xfrm>
          <a:prstGeom prst="rect">
            <a:avLst/>
          </a:prstGeom>
          <a:solidFill>
            <a:srgbClr val="92D050"/>
          </a:solidFill>
        </p:spPr>
        <p:txBody>
          <a:bodyPr wrap="square" rtlCol="0">
            <a:spAutoFit/>
          </a:bodyPr>
          <a:lstStyle/>
          <a:p>
            <a:r>
              <a:rPr lang="en-GB" sz="1200" b="1" u="sng" dirty="0" smtClean="0">
                <a:hlinkClick r:id="rId3">
                  <a:extLst>
                    <a:ext uri="{A12FA001-AC4F-418D-AE19-62706E023703}">
                      <ahyp:hlinkClr xmlns="" xmlns:ahyp="http://schemas.microsoft.com/office/drawing/2018/hyperlinkcolor" val="tx"/>
                    </a:ext>
                  </a:extLst>
                </a:hlinkClick>
              </a:rPr>
              <a:t>Websites</a:t>
            </a:r>
            <a:endParaRPr lang="en-GB" sz="1200" b="1" u="sng" dirty="0" smtClean="0"/>
          </a:p>
          <a:p>
            <a:r>
              <a:rPr lang="en-GB" sz="1200" b="1" u="sng" dirty="0" smtClean="0">
                <a:hlinkClick r:id="rId4"/>
              </a:rPr>
              <a:t> -  https</a:t>
            </a:r>
            <a:r>
              <a:rPr lang="en-GB" sz="1200" b="1" u="sng" dirty="0">
                <a:hlinkClick r:id="rId4"/>
              </a:rPr>
              <a:t>://</a:t>
            </a:r>
            <a:r>
              <a:rPr lang="en-GB" sz="1200" b="1" u="sng" dirty="0" smtClean="0">
                <a:hlinkClick r:id="rId4"/>
              </a:rPr>
              <a:t>www.bbc.co.uk/bitesize/topics/z82hsbk</a:t>
            </a:r>
            <a:endParaRPr lang="en-GB" sz="1200" b="1" u="sng" dirty="0" smtClean="0"/>
          </a:p>
          <a:p>
            <a:r>
              <a:rPr lang="en-GB" sz="1200" b="1" u="sng" dirty="0" smtClean="0">
                <a:hlinkClick r:id="rId5"/>
              </a:rPr>
              <a:t>-    https</a:t>
            </a:r>
            <a:r>
              <a:rPr lang="en-GB" sz="1200" b="1" u="sng" dirty="0">
                <a:hlinkClick r:id="rId5"/>
              </a:rPr>
              <a:t>://</a:t>
            </a:r>
            <a:r>
              <a:rPr lang="en-GB" sz="1200" b="1" u="sng" dirty="0" smtClean="0">
                <a:hlinkClick r:id="rId5"/>
              </a:rPr>
              <a:t>www.english-heritage.org.uk/visit/places/stonehenge/</a:t>
            </a:r>
            <a:endParaRPr lang="en-GB" sz="1200" b="1" u="sng" dirty="0" smtClean="0"/>
          </a:p>
          <a:p>
            <a:r>
              <a:rPr lang="en-GB" sz="1200" b="1" u="sng" dirty="0">
                <a:hlinkClick r:id="rId6"/>
              </a:rPr>
              <a:t>https://www.historicenvironment.scot/visit-a-place/places/skara-brae</a:t>
            </a:r>
            <a:r>
              <a:rPr lang="en-GB" sz="1200" b="1" u="sng" dirty="0" smtClean="0">
                <a:hlinkClick r:id="rId6"/>
              </a:rPr>
              <a:t>/</a:t>
            </a:r>
            <a:endParaRPr lang="en-GB" sz="1200" b="1" u="sng" dirty="0" smtClean="0"/>
          </a:p>
          <a:p>
            <a:r>
              <a:rPr lang="en-GB" sz="1000" b="1" u="sng" dirty="0" smtClean="0"/>
              <a:t>Brilliant </a:t>
            </a:r>
            <a:r>
              <a:rPr lang="en-GB" sz="1000" b="1" u="sng" dirty="0"/>
              <a:t>Books: </a:t>
            </a:r>
            <a:r>
              <a:rPr lang="en-GB" sz="1000" dirty="0"/>
              <a:t>Here are some reading books that you might find interesting</a:t>
            </a:r>
            <a:r>
              <a:rPr lang="en-GB" sz="1000" dirty="0" smtClean="0"/>
              <a:t>:</a:t>
            </a:r>
          </a:p>
          <a:p>
            <a:r>
              <a:rPr lang="en-GB" sz="1000" dirty="0" smtClean="0"/>
              <a:t>Stone </a:t>
            </a:r>
            <a:r>
              <a:rPr lang="en-GB" sz="1000" dirty="0"/>
              <a:t>Age </a:t>
            </a:r>
            <a:r>
              <a:rPr lang="en-GB" sz="1000" dirty="0" smtClean="0"/>
              <a:t>Boy by Satoshi </a:t>
            </a:r>
            <a:r>
              <a:rPr lang="en-GB" sz="1000" dirty="0"/>
              <a:t>Kitamura</a:t>
            </a:r>
            <a:endParaRPr lang="en-GB" sz="1000" dirty="0" smtClean="0"/>
          </a:p>
          <a:p>
            <a:r>
              <a:rPr lang="en-GB" sz="1000" dirty="0" smtClean="0"/>
              <a:t>Early </a:t>
            </a:r>
            <a:r>
              <a:rPr lang="en-GB" sz="1000" dirty="0"/>
              <a:t>Britons: Stone Age to Iron </a:t>
            </a:r>
            <a:r>
              <a:rPr lang="en-GB" sz="1000" dirty="0" smtClean="0"/>
              <a:t>Age Book </a:t>
            </a:r>
            <a:r>
              <a:rPr lang="en-GB" sz="1000" dirty="0"/>
              <a:t>by </a:t>
            </a:r>
            <a:r>
              <a:rPr lang="en-GB" sz="1000" dirty="0" err="1" smtClean="0"/>
              <a:t>Izzi</a:t>
            </a:r>
            <a:r>
              <a:rPr lang="en-GB" sz="1000" dirty="0" smtClean="0"/>
              <a:t> Howell</a:t>
            </a:r>
            <a:endParaRPr lang="en-GB" sz="1000" dirty="0"/>
          </a:p>
          <a:p>
            <a:r>
              <a:rPr lang="en-GB" sz="1000" dirty="0"/>
              <a:t>The First </a:t>
            </a:r>
            <a:r>
              <a:rPr lang="en-GB" sz="1000" dirty="0" smtClean="0"/>
              <a:t>Drawing by </a:t>
            </a:r>
            <a:r>
              <a:rPr lang="en-GB" sz="1000" dirty="0" err="1"/>
              <a:t>Mordicai</a:t>
            </a:r>
            <a:r>
              <a:rPr lang="en-GB" sz="1000" dirty="0"/>
              <a:t> </a:t>
            </a:r>
            <a:r>
              <a:rPr lang="en-GB" sz="1000" dirty="0" smtClean="0"/>
              <a:t>Gerstein</a:t>
            </a:r>
            <a:endParaRPr lang="en-GB" sz="1000" dirty="0"/>
          </a:p>
        </p:txBody>
      </p:sp>
      <p:pic>
        <p:nvPicPr>
          <p:cNvPr id="3" name="Picture 2"/>
          <p:cNvPicPr>
            <a:picLocks noChangeAspect="1"/>
          </p:cNvPicPr>
          <p:nvPr/>
        </p:nvPicPr>
        <p:blipFill>
          <a:blip r:embed="rId7"/>
          <a:stretch>
            <a:fillRect/>
          </a:stretch>
        </p:blipFill>
        <p:spPr>
          <a:xfrm>
            <a:off x="3388647" y="102778"/>
            <a:ext cx="6377884" cy="1453879"/>
          </a:xfrm>
          <a:prstGeom prst="rect">
            <a:avLst/>
          </a:prstGeom>
        </p:spPr>
      </p:pic>
      <p:pic>
        <p:nvPicPr>
          <p:cNvPr id="5" name="Picture 4"/>
          <p:cNvPicPr>
            <a:picLocks noChangeAspect="1"/>
          </p:cNvPicPr>
          <p:nvPr/>
        </p:nvPicPr>
        <p:blipFill rotWithShape="1">
          <a:blip r:embed="rId8"/>
          <a:srcRect t="4345"/>
          <a:stretch/>
        </p:blipFill>
        <p:spPr>
          <a:xfrm>
            <a:off x="3574958" y="1556657"/>
            <a:ext cx="4116209" cy="2635875"/>
          </a:xfrm>
          <a:prstGeom prst="rect">
            <a:avLst/>
          </a:prstGeom>
        </p:spPr>
      </p:pic>
      <p:pic>
        <p:nvPicPr>
          <p:cNvPr id="6" name="Picture 5"/>
          <p:cNvPicPr>
            <a:picLocks noChangeAspect="1"/>
          </p:cNvPicPr>
          <p:nvPr/>
        </p:nvPicPr>
        <p:blipFill>
          <a:blip r:embed="rId9"/>
          <a:stretch>
            <a:fillRect/>
          </a:stretch>
        </p:blipFill>
        <p:spPr>
          <a:xfrm>
            <a:off x="186828" y="4328508"/>
            <a:ext cx="3388130" cy="2520432"/>
          </a:xfrm>
          <a:prstGeom prst="rect">
            <a:avLst/>
          </a:prstGeom>
        </p:spPr>
      </p:pic>
      <p:pic>
        <p:nvPicPr>
          <p:cNvPr id="7" name="Picture 6"/>
          <p:cNvPicPr>
            <a:picLocks noChangeAspect="1"/>
          </p:cNvPicPr>
          <p:nvPr/>
        </p:nvPicPr>
        <p:blipFill>
          <a:blip r:embed="rId10"/>
          <a:stretch>
            <a:fillRect/>
          </a:stretch>
        </p:blipFill>
        <p:spPr>
          <a:xfrm>
            <a:off x="3574958" y="4279974"/>
            <a:ext cx="2383292" cy="1260941"/>
          </a:xfrm>
          <a:prstGeom prst="rect">
            <a:avLst/>
          </a:prstGeom>
        </p:spPr>
      </p:pic>
      <p:sp>
        <p:nvSpPr>
          <p:cNvPr id="8" name="TextBox 7"/>
          <p:cNvSpPr txBox="1"/>
          <p:nvPr/>
        </p:nvSpPr>
        <p:spPr>
          <a:xfrm>
            <a:off x="3574958" y="5656085"/>
            <a:ext cx="2383292" cy="1015663"/>
          </a:xfrm>
          <a:prstGeom prst="rect">
            <a:avLst/>
          </a:prstGeom>
          <a:noFill/>
          <a:ln>
            <a:solidFill>
              <a:schemeClr val="tx1"/>
            </a:solidFill>
          </a:ln>
        </p:spPr>
        <p:txBody>
          <a:bodyPr wrap="square" rtlCol="0">
            <a:spAutoFit/>
          </a:bodyPr>
          <a:lstStyle/>
          <a:p>
            <a:r>
              <a:rPr lang="en-GB" sz="1200" dirty="0"/>
              <a:t>Iron-Age </a:t>
            </a:r>
            <a:r>
              <a:rPr lang="en-GB" sz="1200" dirty="0" smtClean="0"/>
              <a:t>tribes </a:t>
            </a:r>
            <a:r>
              <a:rPr lang="en-GB" sz="1200" dirty="0"/>
              <a:t>built </a:t>
            </a:r>
            <a:r>
              <a:rPr lang="en-GB" sz="1200" dirty="0" smtClean="0"/>
              <a:t>strong </a:t>
            </a:r>
            <a:r>
              <a:rPr lang="en-GB" sz="1200" b="1" dirty="0" smtClean="0"/>
              <a:t>hill </a:t>
            </a:r>
            <a:r>
              <a:rPr lang="en-GB" sz="1200" b="1" dirty="0"/>
              <a:t>forts,</a:t>
            </a:r>
            <a:r>
              <a:rPr lang="en-GB" sz="1200" dirty="0"/>
              <a:t> </a:t>
            </a:r>
            <a:r>
              <a:rPr lang="en-GB" sz="1200" dirty="0" smtClean="0"/>
              <a:t>on </a:t>
            </a:r>
            <a:r>
              <a:rPr lang="en-GB" sz="1200" dirty="0"/>
              <a:t>hilltops and surrounded by huge banks (mounds) of soil and ditches</a:t>
            </a:r>
            <a:r>
              <a:rPr lang="en-GB" sz="1200" dirty="0" smtClean="0"/>
              <a:t>. These strongholds were </a:t>
            </a:r>
            <a:r>
              <a:rPr lang="en-GB" sz="1200" dirty="0"/>
              <a:t>built </a:t>
            </a:r>
            <a:r>
              <a:rPr lang="en-GB" sz="1200" b="1" dirty="0"/>
              <a:t>for protection</a:t>
            </a:r>
            <a:r>
              <a:rPr lang="en-GB" sz="1200" dirty="0"/>
              <a:t>.</a:t>
            </a:r>
            <a:endParaRPr lang="en-GB" sz="1200" dirty="0"/>
          </a:p>
        </p:txBody>
      </p:sp>
      <p:pic>
        <p:nvPicPr>
          <p:cNvPr id="9" name="Picture 8"/>
          <p:cNvPicPr>
            <a:picLocks noChangeAspect="1"/>
          </p:cNvPicPr>
          <p:nvPr/>
        </p:nvPicPr>
        <p:blipFill rotWithShape="1">
          <a:blip r:embed="rId11"/>
          <a:srcRect l="12375" r="17125"/>
          <a:stretch/>
        </p:blipFill>
        <p:spPr>
          <a:xfrm>
            <a:off x="7632433" y="1498771"/>
            <a:ext cx="2046515" cy="1632846"/>
          </a:xfrm>
          <a:prstGeom prst="rect">
            <a:avLst/>
          </a:prstGeom>
        </p:spPr>
      </p:pic>
      <p:sp>
        <p:nvSpPr>
          <p:cNvPr id="10" name="TextBox 9"/>
          <p:cNvSpPr txBox="1"/>
          <p:nvPr/>
        </p:nvSpPr>
        <p:spPr>
          <a:xfrm>
            <a:off x="7499530" y="3176869"/>
            <a:ext cx="2179418" cy="1015663"/>
          </a:xfrm>
          <a:prstGeom prst="rect">
            <a:avLst/>
          </a:prstGeom>
          <a:noFill/>
          <a:ln>
            <a:solidFill>
              <a:schemeClr val="tx1"/>
            </a:solidFill>
          </a:ln>
        </p:spPr>
        <p:txBody>
          <a:bodyPr wrap="square" rtlCol="0">
            <a:spAutoFit/>
          </a:bodyPr>
          <a:lstStyle/>
          <a:p>
            <a:r>
              <a:rPr lang="en-GB" sz="1200" dirty="0" smtClean="0"/>
              <a:t>At the start of the Bronze Age, humans </a:t>
            </a:r>
            <a:r>
              <a:rPr lang="en-GB" sz="1200" dirty="0"/>
              <a:t>started to </a:t>
            </a:r>
            <a:r>
              <a:rPr lang="en-GB" sz="1200" dirty="0" smtClean="0"/>
              <a:t>use metal for tools for the first time. </a:t>
            </a:r>
            <a:r>
              <a:rPr lang="en-GB" sz="1200" dirty="0"/>
              <a:t>Bronze </a:t>
            </a:r>
            <a:r>
              <a:rPr lang="en-GB" sz="1200" dirty="0" smtClean="0"/>
              <a:t>tools soon </a:t>
            </a:r>
            <a:r>
              <a:rPr lang="en-GB" sz="1200" dirty="0"/>
              <a:t>replaced </a:t>
            </a:r>
            <a:r>
              <a:rPr lang="en-GB" sz="1200" dirty="0" smtClean="0"/>
              <a:t>stone versions as they were stronger.</a:t>
            </a:r>
            <a:endParaRPr lang="en-GB" sz="1200" dirty="0"/>
          </a:p>
        </p:txBody>
      </p:sp>
    </p:spTree>
    <p:extLst>
      <p:ext uri="{BB962C8B-B14F-4D97-AF65-F5344CB8AC3E}">
        <p14:creationId xmlns:p14="http://schemas.microsoft.com/office/powerpoint/2010/main" val="316228404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5F30EE246AF7641A69A541A1C23F3AE" ma:contentTypeVersion="15" ma:contentTypeDescription="Create a new document." ma:contentTypeScope="" ma:versionID="429cfedfede11d3534cba27257d88291">
  <xsd:schema xmlns:xsd="http://www.w3.org/2001/XMLSchema" xmlns:xs="http://www.w3.org/2001/XMLSchema" xmlns:p="http://schemas.microsoft.com/office/2006/metadata/properties" xmlns:ns2="9ebcc849-5490-4d31-b288-a6b6c640542c" xmlns:ns3="9118954e-e3f9-4025-b649-a9286eea2501" targetNamespace="http://schemas.microsoft.com/office/2006/metadata/properties" ma:root="true" ma:fieldsID="58ea7ed9517164c63d3dfc7304905821" ns2:_="" ns3:_="">
    <xsd:import namespace="9ebcc849-5490-4d31-b288-a6b6c640542c"/>
    <xsd:import namespace="9118954e-e3f9-4025-b649-a9286eea250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bjectDetectorVersions" minOccurs="0"/>
                <xsd:element ref="ns2:MediaServiceOCR"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ebcc849-5490-4d31-b288-a6b6c640542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Location" ma:index="11" nillable="true" ma:displayName="Location" ma:indexed="true" ma:internalName="MediaServiceLocatio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a835d516-5233-4ed5-a385-23ee544f935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8" nillable="true" ma:displayName="MediaServiceObjectDetectorVersions" ma:description="" ma:hidden="true" ma:indexed="true" ma:internalName="MediaServiceObjectDetectorVersions"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118954e-e3f9-4025-b649-a9286eea2501"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72a264ae-ebb3-4777-9352-b7b0196eca3d}" ma:internalName="TaxCatchAll" ma:showField="CatchAllData" ma:web="9118954e-e3f9-4025-b649-a9286eea2501">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ebcc849-5490-4d31-b288-a6b6c640542c">
      <Terms xmlns="http://schemas.microsoft.com/office/infopath/2007/PartnerControls"/>
    </lcf76f155ced4ddcb4097134ff3c332f>
    <TaxCatchAll xmlns="9118954e-e3f9-4025-b649-a9286eea2501" xsi:nil="true"/>
  </documentManagement>
</p:properties>
</file>

<file path=customXml/itemProps1.xml><?xml version="1.0" encoding="utf-8"?>
<ds:datastoreItem xmlns:ds="http://schemas.openxmlformats.org/officeDocument/2006/customXml" ds:itemID="{D8FEB0B4-003A-45BF-9223-7ACEB88AF95E}"/>
</file>

<file path=customXml/itemProps2.xml><?xml version="1.0" encoding="utf-8"?>
<ds:datastoreItem xmlns:ds="http://schemas.openxmlformats.org/officeDocument/2006/customXml" ds:itemID="{51DD15AA-223B-4125-A94C-1D3466314A59}"/>
</file>

<file path=customXml/itemProps3.xml><?xml version="1.0" encoding="utf-8"?>
<ds:datastoreItem xmlns:ds="http://schemas.openxmlformats.org/officeDocument/2006/customXml" ds:itemID="{BCAADBBC-1624-480C-9A9E-6068B82DF750}"/>
</file>

<file path=docProps/app.xml><?xml version="1.0" encoding="utf-8"?>
<Properties xmlns="http://schemas.openxmlformats.org/officeDocument/2006/extended-properties" xmlns:vt="http://schemas.openxmlformats.org/officeDocument/2006/docPropsVTypes">
  <Template>Office Theme</Template>
  <TotalTime>7953</TotalTime>
  <Words>665</Words>
  <Application>Microsoft Office PowerPoint</Application>
  <PresentationFormat>A4 Paper (210x297 mm)</PresentationFormat>
  <Paragraphs>97</Paragraphs>
  <Slides>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Times New Roman</vt:lpstr>
      <vt:lpstr>Wingdings</vt:lpstr>
      <vt:lpstr>Office Theme</vt:lpstr>
      <vt:lpstr>  Year 3 History – United Kingdom Stone Age to Iron Age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Mrs A Munns</cp:lastModifiedBy>
  <cp:revision>104</cp:revision>
  <cp:lastPrinted>2021-08-25T12:40:36Z</cp:lastPrinted>
  <dcterms:created xsi:type="dcterms:W3CDTF">2017-10-15T20:56:30Z</dcterms:created>
  <dcterms:modified xsi:type="dcterms:W3CDTF">2022-01-07T12:06:24Z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0x01010025F30EE246AF7641A69A541A1C23F3AE</vt:lpwstr>
  </property>
  <property fmtid="{D5CDD505-2E9C-101B-9397-08002B2CF9AE}" pid="3" name="Order">
    <vt:r8>11100</vt:r8>
  </property>
</Properties>
</file>