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metadata" ContentType="application/binary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custom-properties" Target="docProps/custom.xml"/><Relationship Id="rId2" Type="http://schemas.openxmlformats.org/officeDocument/2006/relationships/officeDocument" Target="ppt/presentation.xml"/><Relationship Id="rId1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</p:sldIdLst>
  <p:sldSz cy="6858000" cx="9906000"/>
  <p:notesSz cx="6797675" cy="9926625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8" roundtripDataSignature="AMtx7mgfeRhALBjqMRrtcR4+7oU47owtP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CC920FEB-15DC-4E76-BD53-7B32FFB641D0}">
  <a:tblStyle styleId="{CC920FEB-15DC-4E76-BD53-7B32FFB641D0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fill>
          <a:solidFill>
            <a:srgbClr val="CDD4EA"/>
          </a:solidFill>
        </a:fill>
      </a:tcStyle>
    </a:band1H>
    <a:band2H>
      <a:tcTxStyle/>
    </a:band2H>
    <a:band1V>
      <a:tcTxStyle/>
      <a:tcStyle>
        <a:fill>
          <a:solidFill>
            <a:srgbClr val="CDD4EA"/>
          </a:solidFill>
        </a:fill>
      </a:tcStyle>
    </a:band1V>
    <a:band2V>
      <a:tcTxStyle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  <a:tblStyle styleId="{3D1F13AA-3698-4F67-9B6A-D80F4470E484}" styleName="Table_1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4E6"/>
          </a:solidFill>
        </a:fill>
      </a:tcStyle>
    </a:wholeTbl>
    <a:band1H>
      <a:tcTxStyle/>
      <a:tcStyle>
        <a:fill>
          <a:solidFill>
            <a:srgbClr val="FFE8CA"/>
          </a:solidFill>
        </a:fill>
      </a:tcStyle>
    </a:band1H>
    <a:band2H>
      <a:tcTxStyle/>
    </a:band2H>
    <a:band1V>
      <a:tcTxStyle/>
      <a:tcStyle>
        <a:fill>
          <a:solidFill>
            <a:srgbClr val="FFE8CA"/>
          </a:solidFill>
        </a:fill>
      </a:tcStyle>
    </a:band1V>
    <a:band2V>
      <a:tcTxStyle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4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4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4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4"/>
          </a:solidFill>
        </a:fill>
      </a:tcStyle>
    </a:firstRow>
    <a:neCell>
      <a:tcTxStyle/>
    </a:neCell>
    <a:nwCell>
      <a:tcTxStyle/>
    </a:nwCell>
  </a:tblStyle>
</a:tblStyleLst>
</file>

<file path=ppt/_rels/presentation.xml.rels><?xml version="1.0" encoding="UTF-8" standalone="yes"?>
<Relationships xmlns="http://schemas.openxmlformats.org/package/2006/relationships"><Relationship Id="rId8" Type="http://customschemas.google.com/relationships/presentationmetadata" Target="metadata"/><Relationship Id="rId3" Type="http://schemas.openxmlformats.org/officeDocument/2006/relationships/tableStyles" Target="tableStyles.xml"/><Relationship Id="rId7" Type="http://schemas.openxmlformats.org/officeDocument/2006/relationships/slide" Target="slides/slide2.xml"/><Relationship Id="rId2" Type="http://schemas.openxmlformats.org/officeDocument/2006/relationships/presProps" Target="presProps.xml"/><Relationship Id="rId1" Type="http://schemas.openxmlformats.org/officeDocument/2006/relationships/theme" Target="theme/theme2.xml"/><Relationship Id="rId6" Type="http://schemas.openxmlformats.org/officeDocument/2006/relationships/slide" Target="slides/slide1.xml"/><Relationship Id="rId11" Type="http://schemas.openxmlformats.org/officeDocument/2006/relationships/customXml" Target="../customXml/item3.xml"/><Relationship Id="rId5" Type="http://schemas.openxmlformats.org/officeDocument/2006/relationships/notesMaster" Target="notesMasters/notesMaster1.xml"/><Relationship Id="rId10" Type="http://schemas.openxmlformats.org/officeDocument/2006/relationships/customXml" Target="../customXml/item2.xml"/><Relationship Id="rId4" Type="http://schemas.openxmlformats.org/officeDocument/2006/relationships/slideMaster" Target="slideMasters/slideMaster1.xml"/><Relationship Id="rId9" Type="http://schemas.openxmlformats.org/officeDocument/2006/relationships/customXml" Target="../customXml/item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1" y="0"/>
            <a:ext cx="2945659" cy="498056"/>
          </a:xfrm>
          <a:prstGeom prst="rect">
            <a:avLst/>
          </a:prstGeom>
          <a:noFill/>
          <a:ln>
            <a:noFill/>
          </a:ln>
        </p:spPr>
        <p:txBody>
          <a:bodyPr anchorCtr="0" anchor="t" bIns="45625" lIns="91275" spcFirstLastPara="1" rIns="91275" wrap="square" tIns="4562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50443" y="0"/>
            <a:ext cx="2945659" cy="498056"/>
          </a:xfrm>
          <a:prstGeom prst="rect">
            <a:avLst/>
          </a:prstGeom>
          <a:noFill/>
          <a:ln>
            <a:noFill/>
          </a:ln>
        </p:spPr>
        <p:txBody>
          <a:bodyPr anchorCtr="0" anchor="t" bIns="45625" lIns="91275" spcFirstLastPara="1" rIns="91275" wrap="square" tIns="45625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981075" y="1241425"/>
            <a:ext cx="48355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  <a:noFill/>
          <a:ln>
            <a:noFill/>
          </a:ln>
        </p:spPr>
        <p:txBody>
          <a:bodyPr anchorCtr="0" anchor="t" bIns="45625" lIns="91275" spcFirstLastPara="1" rIns="91275" wrap="square" tIns="45625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1" y="9428585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anchorCtr="0" anchor="b" bIns="45625" lIns="91275" spcFirstLastPara="1" rIns="91275" wrap="square" tIns="4562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anchorCtr="0" anchor="b" bIns="45625" lIns="91275" spcFirstLastPara="1" rIns="91275" wrap="square" tIns="45625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/>
          <p:nvPr>
            <p:ph idx="2" type="sldImg"/>
          </p:nvPr>
        </p:nvSpPr>
        <p:spPr>
          <a:xfrm>
            <a:off x="981075" y="1241425"/>
            <a:ext cx="48355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" name="Google Shape;86;p1:notes"/>
          <p:cNvSpPr txBox="1"/>
          <p:nvPr>
            <p:ph idx="1" type="body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  <a:noFill/>
          <a:ln>
            <a:noFill/>
          </a:ln>
        </p:spPr>
        <p:txBody>
          <a:bodyPr anchorCtr="0" anchor="t" bIns="45625" lIns="91275" spcFirstLastPara="1" rIns="91275" wrap="square" tIns="456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1:notes"/>
          <p:cNvSpPr txBox="1"/>
          <p:nvPr>
            <p:ph idx="12" type="sldNum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anchorCtr="0" anchor="b" bIns="45625" lIns="91275" spcFirstLastPara="1" rIns="91275" wrap="square" tIns="456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:notes"/>
          <p:cNvSpPr/>
          <p:nvPr>
            <p:ph idx="2" type="sldImg"/>
          </p:nvPr>
        </p:nvSpPr>
        <p:spPr>
          <a:xfrm>
            <a:off x="981075" y="1241425"/>
            <a:ext cx="48355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" name="Google Shape;100;p2:notes"/>
          <p:cNvSpPr txBox="1"/>
          <p:nvPr>
            <p:ph idx="1" type="body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  <a:noFill/>
          <a:ln>
            <a:noFill/>
          </a:ln>
        </p:spPr>
        <p:txBody>
          <a:bodyPr anchorCtr="0" anchor="t" bIns="45625" lIns="91275" spcFirstLastPara="1" rIns="91275" wrap="square" tIns="456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2:notes"/>
          <p:cNvSpPr txBox="1"/>
          <p:nvPr>
            <p:ph idx="12" type="sldNum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anchorCtr="0" anchor="b" bIns="45625" lIns="91275" spcFirstLastPara="1" rIns="91275" wrap="square" tIns="456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/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4"/>
          <p:cNvSpPr txBox="1"/>
          <p:nvPr>
            <p:ph idx="1" type="subTitle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4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5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5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 txBox="1"/>
          <p:nvPr>
            <p:ph type="title"/>
          </p:nvPr>
        </p:nvSpPr>
        <p:spPr>
          <a:xfrm>
            <a:off x="675879" y="1709740"/>
            <a:ext cx="8543925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6"/>
          <p:cNvSpPr txBox="1"/>
          <p:nvPr>
            <p:ph idx="1" type="body"/>
          </p:nvPr>
        </p:nvSpPr>
        <p:spPr>
          <a:xfrm>
            <a:off x="675879" y="4589465"/>
            <a:ext cx="8543925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6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/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7"/>
          <p:cNvSpPr txBox="1"/>
          <p:nvPr>
            <p:ph idx="1" type="body"/>
          </p:nvPr>
        </p:nvSpPr>
        <p:spPr>
          <a:xfrm>
            <a:off x="681038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7"/>
          <p:cNvSpPr txBox="1"/>
          <p:nvPr>
            <p:ph idx="2" type="body"/>
          </p:nvPr>
        </p:nvSpPr>
        <p:spPr>
          <a:xfrm>
            <a:off x="5014913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7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7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/>
          <p:nvPr>
            <p:ph type="title"/>
          </p:nvPr>
        </p:nvSpPr>
        <p:spPr>
          <a:xfrm>
            <a:off x="68232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" type="body"/>
          </p:nvPr>
        </p:nvSpPr>
        <p:spPr>
          <a:xfrm>
            <a:off x="682329" y="1681163"/>
            <a:ext cx="4190702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8"/>
          <p:cNvSpPr txBox="1"/>
          <p:nvPr>
            <p:ph idx="2" type="body"/>
          </p:nvPr>
        </p:nvSpPr>
        <p:spPr>
          <a:xfrm>
            <a:off x="682329" y="2505075"/>
            <a:ext cx="4190702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8"/>
          <p:cNvSpPr txBox="1"/>
          <p:nvPr>
            <p:ph idx="3" type="body"/>
          </p:nvPr>
        </p:nvSpPr>
        <p:spPr>
          <a:xfrm>
            <a:off x="5014913" y="1681163"/>
            <a:ext cx="4211340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8"/>
          <p:cNvSpPr txBox="1"/>
          <p:nvPr>
            <p:ph idx="4" type="body"/>
          </p:nvPr>
        </p:nvSpPr>
        <p:spPr>
          <a:xfrm>
            <a:off x="5014913" y="2505075"/>
            <a:ext cx="4211340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8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9"/>
          <p:cNvSpPr txBox="1"/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9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0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1"/>
          <p:cNvSpPr txBox="1"/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1"/>
          <p:cNvSpPr txBox="1"/>
          <p:nvPr>
            <p:ph idx="1" type="body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11"/>
          <p:cNvSpPr txBox="1"/>
          <p:nvPr>
            <p:ph idx="2" type="body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2" name="Google Shape;62;p11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1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/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2"/>
          <p:cNvSpPr/>
          <p:nvPr>
            <p:ph idx="2" type="pic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2"/>
          <p:cNvSpPr txBox="1"/>
          <p:nvPr>
            <p:ph idx="1" type="body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12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/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3"/>
          <p:cNvSpPr txBox="1"/>
          <p:nvPr>
            <p:ph idx="1" type="body"/>
          </p:nvPr>
        </p:nvSpPr>
        <p:spPr>
          <a:xfrm rot="5400000">
            <a:off x="2777332" y="-270668"/>
            <a:ext cx="4351338" cy="8543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13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4"/>
          <p:cNvSpPr txBox="1"/>
          <p:nvPr>
            <p:ph type="title"/>
          </p:nvPr>
        </p:nvSpPr>
        <p:spPr>
          <a:xfrm rot="5400000">
            <a:off x="5251054" y="2203054"/>
            <a:ext cx="5811838" cy="21359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4"/>
          <p:cNvSpPr txBox="1"/>
          <p:nvPr>
            <p:ph idx="1" type="body"/>
          </p:nvPr>
        </p:nvSpPr>
        <p:spPr>
          <a:xfrm rot="5400000">
            <a:off x="917179" y="128984"/>
            <a:ext cx="5811838" cy="62841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14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4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4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 txBox="1"/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3"/>
          <p:cNvSpPr txBox="1"/>
          <p:nvPr>
            <p:ph idx="1" type="body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3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3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3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png"/><Relationship Id="rId4" Type="http://schemas.openxmlformats.org/officeDocument/2006/relationships/image" Target="../media/image1.png"/><Relationship Id="rId5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hyperlink" Target="https://www.bbc.co.uk/bitesize/topics/zxsbcdm" TargetMode="External"/><Relationship Id="rId4" Type="http://schemas.openxmlformats.org/officeDocument/2006/relationships/hyperlink" Target="https://www.bbc.co.uk/bitesize/topics/zxsbcdm" TargetMode="External"/><Relationship Id="rId5" Type="http://schemas.openxmlformats.org/officeDocument/2006/relationships/hyperlink" Target="https://www.bbc.co.uk/bitesize/topics/zxsbcdm" TargetMode="External"/><Relationship Id="rId6" Type="http://schemas.openxmlformats.org/officeDocument/2006/relationships/image" Target="../media/image5.png"/><Relationship Id="rId7" Type="http://schemas.openxmlformats.org/officeDocument/2006/relationships/image" Target="../media/image2.png"/><Relationship Id="rId8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"/>
          <p:cNvSpPr txBox="1"/>
          <p:nvPr>
            <p:ph type="ctrTitle"/>
          </p:nvPr>
        </p:nvSpPr>
        <p:spPr>
          <a:xfrm>
            <a:off x="-53640" y="-76601"/>
            <a:ext cx="9131538" cy="550826"/>
          </a:xfrm>
          <a:prstGeom prst="rect">
            <a:avLst/>
          </a:prstGeom>
          <a:solidFill>
            <a:srgbClr val="C4E0B2"/>
          </a:solidFill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rPr b="1" lang="en-GB" sz="1800"/>
              <a:t>		</a:t>
            </a:r>
            <a:br>
              <a:rPr b="1" lang="en-GB" sz="1800"/>
            </a:br>
            <a:r>
              <a:rPr b="1" lang="en-GB" sz="3200">
                <a:latin typeface="Calibri"/>
                <a:ea typeface="Calibri"/>
                <a:cs typeface="Calibri"/>
                <a:sym typeface="Calibri"/>
              </a:rPr>
              <a:t>Year 2 Geography – Extremes (Antarctica)</a:t>
            </a:r>
            <a:endParaRPr b="1" sz="3200"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90" name="Google Shape;90;p1"/>
          <p:cNvGraphicFramePr/>
          <p:nvPr/>
        </p:nvGraphicFramePr>
        <p:xfrm>
          <a:off x="6005285" y="60341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{CC920FEB-15DC-4E76-BD53-7B32FFB641D0}</a:tableStyleId>
              </a:tblPr>
              <a:tblGrid>
                <a:gridCol w="1084450"/>
                <a:gridCol w="2657925"/>
              </a:tblGrid>
              <a:tr h="336050"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 u="none" cap="none" strike="noStrike"/>
                        <a:t>Important Vocabulary</a:t>
                      </a:r>
                      <a:endParaRPr/>
                    </a:p>
                  </a:txBody>
                  <a:tcPr marT="37150" marB="37150" marR="74300" marL="74300"/>
                </a:tc>
                <a:tc hMerge="1"/>
              </a:tr>
              <a:tr h="3196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400" u="none" cap="none" strike="noStrike"/>
                        <a:t>Continent</a:t>
                      </a:r>
                      <a:endParaRPr b="1" sz="14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7150" marB="37150" marR="74300" marL="7430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1400"/>
                        <a:t>A very large landmass. </a:t>
                      </a:r>
                      <a:endParaRPr b="0" sz="14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7150" marB="37150" marR="74300" marL="74300"/>
                </a:tc>
              </a:tr>
              <a:tr h="3943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400"/>
                        <a:t>Southern Hemisphere</a:t>
                      </a:r>
                      <a:endParaRPr b="1" sz="14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7150" marB="37150" marR="74300" marL="7430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/>
                        <a:t>The half sphere of Earth which is South of the equator. </a:t>
                      </a:r>
                      <a:endParaRPr sz="14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7150" marB="37150" marR="74300" marL="74300"/>
                </a:tc>
              </a:tr>
              <a:tr h="258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4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Weather</a:t>
                      </a:r>
                      <a:endParaRPr b="1" sz="14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7150" marB="37150" marR="74300" marL="7430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/>
                        <a:t>Weather is what is happening outside now. The weather is different in different places around the planet.</a:t>
                      </a:r>
                      <a:endParaRPr/>
                    </a:p>
                  </a:txBody>
                  <a:tcPr marT="37150" marB="37150" marR="74300" marL="74300"/>
                </a:tc>
              </a:tr>
              <a:tr h="5167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400"/>
                        <a:t>Climate </a:t>
                      </a:r>
                      <a:endParaRPr b="1" sz="14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7150" marB="37150" marR="74300" marL="7430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/>
                        <a:t>The average weather over a long period of time </a:t>
                      </a:r>
                      <a:endParaRPr sz="14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7150" marB="37150" marR="74300" marL="74300"/>
                </a:tc>
              </a:tr>
              <a:tr h="466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400"/>
                        <a:t>Iceberg</a:t>
                      </a:r>
                      <a:endParaRPr b="1" sz="14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7150" marB="37150" marR="74300" marL="7430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/>
                        <a:t>A large piece of ice floating in the sea.</a:t>
                      </a:r>
                      <a:endParaRPr sz="14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7150" marB="37150" marR="74300" marL="74300"/>
                </a:tc>
              </a:tr>
              <a:tr h="3160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1400"/>
                        <a:t>I</a:t>
                      </a:r>
                      <a:r>
                        <a:rPr b="1" lang="en-GB" sz="1400"/>
                        <a:t>ce cap</a:t>
                      </a:r>
                      <a:endParaRPr b="1" sz="14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7150" marB="37150" marR="74300" marL="7430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/>
                        <a:t>A thick layer of ice and snow.</a:t>
                      </a:r>
                      <a:endParaRPr sz="14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7150" marB="37150" marR="74300" marL="74300"/>
                </a:tc>
              </a:tr>
              <a:tr h="5009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400"/>
                        <a:t>Explorer</a:t>
                      </a:r>
                      <a:endParaRPr b="1" sz="14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7150" marB="37150" marR="74300" marL="7430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lang="en-GB" sz="1400"/>
                        <a:t> A person who travels in search of geographical or scientific information</a:t>
                      </a:r>
                      <a:endParaRPr/>
                    </a:p>
                  </a:txBody>
                  <a:tcPr marT="37150" marB="37150" marR="74300" marL="74300"/>
                </a:tc>
              </a:tr>
              <a:tr h="258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4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Expedition</a:t>
                      </a:r>
                      <a:endParaRPr b="1" sz="14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7150" marB="37150" marR="74300" marL="7430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lang="en-GB" sz="14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 journey for a particular purpose</a:t>
                      </a:r>
                      <a:endParaRPr sz="14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7150" marB="37150" marR="74300" marL="74300"/>
                </a:tc>
              </a:tr>
              <a:tr h="2583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4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Frostbite</a:t>
                      </a:r>
                      <a:endParaRPr b="1" sz="14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7150" marB="37150" marR="74300" marL="7430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lang="en-GB" sz="14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 condition caused by extreme cold which destroys parts of the body, like ears, fingers,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lang="en-GB" sz="14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toes, nose.</a:t>
                      </a:r>
                      <a:endParaRPr sz="14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7150" marB="37150" marR="74300" marL="74300"/>
                </a:tc>
              </a:tr>
              <a:tr h="3090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400"/>
                        <a:t>South Pole </a:t>
                      </a:r>
                      <a:endParaRPr b="1" sz="14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7150" marB="37150" marR="74300" marL="7430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/>
                        <a:t>The southernmost point on Earth</a:t>
                      </a:r>
                      <a:endParaRPr sz="14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7150" marB="37150" marR="74300" marL="74300"/>
                </a:tc>
              </a:tr>
              <a:tr h="2506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400"/>
                        <a:t>Historical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400"/>
                        <a:t>evidence</a:t>
                      </a:r>
                      <a:endParaRPr/>
                    </a:p>
                  </a:txBody>
                  <a:tcPr marT="37150" marB="37150" marR="74300" marL="7430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Anything left over from the past is a source of evidence. </a:t>
                      </a:r>
                      <a:endParaRPr sz="14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7150" marB="37150" marR="74300" marL="74300"/>
                </a:tc>
              </a:tr>
            </a:tbl>
          </a:graphicData>
        </a:graphic>
      </p:graphicFrame>
      <p:cxnSp>
        <p:nvCxnSpPr>
          <p:cNvPr id="91" name="Google Shape;91;p1"/>
          <p:cNvCxnSpPr/>
          <p:nvPr/>
        </p:nvCxnSpPr>
        <p:spPr>
          <a:xfrm>
            <a:off x="-53640" y="474225"/>
            <a:ext cx="9906000" cy="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92" name="Google Shape;92;p1"/>
          <p:cNvSpPr txBox="1"/>
          <p:nvPr/>
        </p:nvSpPr>
        <p:spPr>
          <a:xfrm>
            <a:off x="83175" y="569108"/>
            <a:ext cx="3261274" cy="369332"/>
          </a:xfrm>
          <a:prstGeom prst="rect">
            <a:avLst/>
          </a:prstGeom>
          <a:solidFill>
            <a:srgbClr val="CC0099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What You Should Know Already</a:t>
            </a:r>
            <a:endParaRPr/>
          </a:p>
        </p:txBody>
      </p:sp>
      <p:sp>
        <p:nvSpPr>
          <p:cNvPr id="93" name="Google Shape;93;p1"/>
          <p:cNvSpPr txBox="1"/>
          <p:nvPr/>
        </p:nvSpPr>
        <p:spPr>
          <a:xfrm>
            <a:off x="83174" y="1021679"/>
            <a:ext cx="3261275" cy="3293209"/>
          </a:xfrm>
          <a:prstGeom prst="rect">
            <a:avLst/>
          </a:prstGeom>
          <a:solidFill>
            <a:srgbClr val="FFCCFF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71450" lvl="0" marL="1714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Char char="▪"/>
            </a:pPr>
            <a:r>
              <a:rPr b="0" i="0" lang="en-GB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know the name of our continent, Europe and the nearest ocean - Atlantic Ocean.</a:t>
            </a:r>
            <a:endParaRPr/>
          </a:p>
          <a:p>
            <a:pPr indent="-171450" lvl="0" marL="1714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Char char="▪"/>
            </a:pPr>
            <a:r>
              <a:rPr b="0" i="0" lang="en-GB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can ask questions about a location ‘what is this place like?</a:t>
            </a:r>
            <a:endParaRPr/>
          </a:p>
          <a:p>
            <a:pPr indent="-171450" lvl="0" marL="1714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Char char="▪"/>
            </a:pPr>
            <a:r>
              <a:rPr b="0" i="0" lang="en-GB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can discuss the daily weather and seasonal changes in Portsmouth.</a:t>
            </a:r>
            <a:endParaRPr/>
          </a:p>
          <a:p>
            <a:pPr indent="-171450" lvl="0" marL="1714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Char char="▪"/>
            </a:pPr>
            <a:r>
              <a:rPr b="0" i="0" lang="en-GB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am beginning to use basic geographical vocabulary in context to Portsmouth.</a:t>
            </a:r>
            <a:endParaRPr/>
          </a:p>
          <a:p>
            <a:pPr indent="-171450" lvl="0" marL="1714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Char char="▪"/>
            </a:pPr>
            <a:r>
              <a:rPr b="0" i="0" lang="en-GB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Use maps, atlas, globes, books, stories and other information to find out about places.</a:t>
            </a:r>
            <a:endParaRPr b="0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4" name="Google Shape;9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181748" y="-1"/>
            <a:ext cx="674042" cy="439565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82790" y="4314888"/>
            <a:ext cx="4791084" cy="2365665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487552" y="615095"/>
            <a:ext cx="2374629" cy="1743075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1"/>
          <p:cNvSpPr txBox="1"/>
          <p:nvPr/>
        </p:nvSpPr>
        <p:spPr>
          <a:xfrm>
            <a:off x="3487552" y="2476930"/>
            <a:ext cx="2374629" cy="1815882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Although Penguins waddle and hop awkwardly on land and ice, they are extremely quick in the water. The Antarctica is a perfect home for them as there is lots of food in the ocean and few predators.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"/>
          <p:cNvSpPr txBox="1"/>
          <p:nvPr/>
        </p:nvSpPr>
        <p:spPr>
          <a:xfrm>
            <a:off x="7252022" y="4318373"/>
            <a:ext cx="3977700" cy="17085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4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Websites  -  </a:t>
            </a:r>
            <a:r>
              <a:rPr b="1" lang="en-GB" sz="12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www.coolantarctica.com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200" u="sng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ttps://www.sciencekids.co.nz/sciencefacts/earth/antarctica.html</a:t>
            </a:r>
            <a:endParaRPr b="1" sz="1200" u="sng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1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https://www.bbc.co.uk/bitesize/topics/zyhp34j/articles/zjg46v4</a:t>
            </a:r>
            <a:endParaRPr b="1" sz="1100" u="sng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  <a:hlinkClick r:id="rId5">
                <a:extLst>
                  <a:ext uri="{A12FA001-AC4F-418D-AE19-62706E023703}">
                    <ahyp:hlinkClr val="tx"/>
                  </a:ext>
                </a:extLst>
              </a:hlinkClick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4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Brilliant Books: </a:t>
            </a:r>
            <a:r>
              <a:rPr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endParaRPr/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</a:pPr>
            <a:r>
              <a:rPr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Penguin Who Wanted to Find Out by Jill Tomlinson &amp; Paul Howard</a:t>
            </a:r>
            <a:endParaRPr/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</a:pPr>
            <a:r>
              <a:rPr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Great Explorer by Chris Judge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2"/>
          <p:cNvSpPr txBox="1"/>
          <p:nvPr/>
        </p:nvSpPr>
        <p:spPr>
          <a:xfrm>
            <a:off x="5776492" y="3182811"/>
            <a:ext cx="3959723" cy="369332"/>
          </a:xfrm>
          <a:prstGeom prst="rect">
            <a:avLst/>
          </a:prstGeom>
          <a:solidFill>
            <a:srgbClr val="92D050"/>
          </a:solidFill>
          <a:ln cap="flat" cmpd="sng" w="9525">
            <a:solidFill>
              <a:srgbClr val="E1EFD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Other Sources of Information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05" name="Google Shape;105;p2"/>
          <p:cNvGraphicFramePr/>
          <p:nvPr/>
        </p:nvGraphicFramePr>
        <p:xfrm>
          <a:off x="5776492" y="9908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{3D1F13AA-3698-4F67-9B6A-D80F4470E484}</a:tableStyleId>
              </a:tblPr>
              <a:tblGrid>
                <a:gridCol w="227350"/>
                <a:gridCol w="1053375"/>
                <a:gridCol w="2725600"/>
              </a:tblGrid>
              <a:tr h="302600">
                <a:tc gridSpan="3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Key Antarctic Explorers</a:t>
                      </a:r>
                      <a:endParaRPr sz="2000"/>
                    </a:p>
                  </a:txBody>
                  <a:tcPr marT="37150" marB="37150" marR="74300" marL="74300"/>
                </a:tc>
                <a:tc hMerge="1"/>
                <a:tc hMerge="1"/>
              </a:tr>
              <a:tr h="5839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2000"/>
                        <a:t>1</a:t>
                      </a:r>
                      <a:endParaRPr/>
                    </a:p>
                  </a:txBody>
                  <a:tcPr marT="37150" marB="37150" marR="74300" marL="7430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rPr b="1" lang="en-GB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Captain Robert Scott</a:t>
                      </a:r>
                      <a:endParaRPr b="1" sz="12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rPr lang="en-GB" sz="1200"/>
                        <a:t>was an English Royal Navy officer and explorer</a:t>
                      </a:r>
                      <a:r>
                        <a:rPr lang="en-GB" sz="1200"/>
                        <a:t> that l</a:t>
                      </a:r>
                      <a:r>
                        <a:rPr lang="en-GB" sz="1200"/>
                        <a:t>ed two dangerous missions to the Antarctic</a:t>
                      </a:r>
                      <a:r>
                        <a:rPr lang="en-GB" sz="1200"/>
                        <a:t> in </a:t>
                      </a:r>
                      <a:r>
                        <a:rPr lang="en-GB" sz="1200"/>
                        <a:t>1902 and 1910.</a:t>
                      </a:r>
                      <a:endParaRPr sz="12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</a:tr>
              <a:tr h="4379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2</a:t>
                      </a:r>
                      <a:endParaRPr b="0" sz="2000"/>
                    </a:p>
                  </a:txBody>
                  <a:tcPr marT="37150" marB="37150" marR="74300" marL="7430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rPr b="1" i="0" lang="en-GB" sz="12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Sir Ernest Shackleton </a:t>
                      </a:r>
                      <a:endParaRPr sz="12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rPr b="0" i="0" lang="en-GB" sz="12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He went to Antarctica four times between 1901 and 1922. One of his ships was the Endurance.</a:t>
                      </a:r>
                      <a:endParaRPr b="0" sz="12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</a:tr>
              <a:tr h="4379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3</a:t>
                      </a:r>
                      <a:endParaRPr b="0" sz="2000"/>
                    </a:p>
                  </a:txBody>
                  <a:tcPr marT="37150" marB="37150" marR="74300" marL="7430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rPr b="1" lang="en-GB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Roald Amundsen</a:t>
                      </a:r>
                      <a:endParaRPr b="1" sz="12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rPr lang="en-GB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Roald Amundsen was a Norwegian explorer. He became the first man to the South Pole</a:t>
                      </a:r>
                      <a:r>
                        <a:rPr lang="en-GB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on December 14, 1911</a:t>
                      </a:r>
                      <a:endParaRPr sz="12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</a:tr>
              <a:tr h="3377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4</a:t>
                      </a:r>
                      <a:endParaRPr b="0" sz="2000"/>
                    </a:p>
                  </a:txBody>
                  <a:tcPr marT="37150" marB="37150" marR="74300" marL="7430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rPr b="1" lang="en-GB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Richard Byrd</a:t>
                      </a:r>
                      <a:endParaRPr b="1" sz="12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rPr b="0" lang="en-GB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Made the first flight over the South Pole on 29 November 1929.</a:t>
                      </a:r>
                      <a:endParaRPr b="0" sz="12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</a:tr>
              <a:tr h="5839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2000"/>
                        <a:t>5</a:t>
                      </a:r>
                      <a:endParaRPr/>
                    </a:p>
                  </a:txBody>
                  <a:tcPr marT="37150" marB="37150" marR="74300" marL="7430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Captain Preet Chandi</a:t>
                      </a:r>
                      <a:endParaRPr b="1" sz="12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2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first woman of colour to complete a solo trek to the South Pole, on 7</a:t>
                      </a:r>
                      <a:r>
                        <a:rPr b="0" baseline="30000" i="0" lang="en-GB" sz="12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</a:t>
                      </a:r>
                      <a:r>
                        <a:rPr b="0" i="0" lang="en-GB" sz="12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January 2022.</a:t>
                      </a:r>
                      <a:endParaRPr b="0" sz="12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68575" marL="68575"/>
                </a:tc>
              </a:tr>
            </a:tbl>
          </a:graphicData>
        </a:graphic>
      </p:graphicFrame>
      <p:pic>
        <p:nvPicPr>
          <p:cNvPr id="106" name="Google Shape;106;p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87384" y="99080"/>
            <a:ext cx="5574082" cy="3023324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2"/>
          <p:cNvSpPr/>
          <p:nvPr/>
        </p:nvSpPr>
        <p:spPr>
          <a:xfrm>
            <a:off x="282391" y="5385198"/>
            <a:ext cx="2114876" cy="1200329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</a:t>
            </a:r>
            <a:r>
              <a:rPr b="1"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primary source </a:t>
            </a: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of evidence is Ernest Shackleton’s diary which he used to record what was  happening for the entire time Endurance was trapped on the ice. 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08" name="Google Shape;108;p2"/>
          <p:cNvGraphicFramePr/>
          <p:nvPr/>
        </p:nvGraphicFramePr>
        <p:xfrm>
          <a:off x="3623864" y="5289905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{CC920FEB-15DC-4E76-BD53-7B32FFB641D0}</a:tableStyleId>
              </a:tblPr>
              <a:tblGrid>
                <a:gridCol w="2990350"/>
                <a:gridCol w="3075375"/>
              </a:tblGrid>
              <a:tr h="228600">
                <a:tc gridSpan="2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Sources of Evidence</a:t>
                      </a:r>
                      <a:endParaRPr sz="1800"/>
                    </a:p>
                  </a:txBody>
                  <a:tcPr marT="45725" marB="45725" marR="91450" marL="91450"/>
                </a:tc>
                <a:tc hMerge="1"/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Books</a:t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Film</a:t>
                      </a:r>
                      <a:endParaRPr sz="1800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Photographs</a:t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Websites</a:t>
                      </a:r>
                      <a:endParaRPr sz="1800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Diary</a:t>
                      </a:r>
                      <a:endParaRPr sz="18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pic>
        <p:nvPicPr>
          <p:cNvPr id="109" name="Google Shape;109;p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21723" y="3189451"/>
            <a:ext cx="5439743" cy="172174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s://www.spri.cam.ac.uk/archives/shackleton/images/p3291845.jpg" id="110" name="Google Shape;110;p2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2397267" y="5289905"/>
            <a:ext cx="954316" cy="1390916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2"/>
          <p:cNvSpPr txBox="1"/>
          <p:nvPr/>
        </p:nvSpPr>
        <p:spPr>
          <a:xfrm>
            <a:off x="197924" y="4361885"/>
            <a:ext cx="4398685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 lives were lost during the 20 months the ship and the team of explorers were stranded on the Antarctic ice sheet.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5F30EE246AF7641A69A541A1C23F3AE" ma:contentTypeVersion="14" ma:contentTypeDescription="Create a new document." ma:contentTypeScope="" ma:versionID="71743c0917df23776a31842211382cbb">
  <xsd:schema xmlns:xsd="http://www.w3.org/2001/XMLSchema" xmlns:xs="http://www.w3.org/2001/XMLSchema" xmlns:p="http://schemas.microsoft.com/office/2006/metadata/properties" xmlns:ns2="9ebcc849-5490-4d31-b288-a6b6c640542c" xmlns:ns3="9118954e-e3f9-4025-b649-a9286eea2501" targetNamespace="http://schemas.microsoft.com/office/2006/metadata/properties" ma:root="true" ma:fieldsID="1ef0d697d4e310f804090a6f1ddd51dc" ns2:_="" ns3:_="">
    <xsd:import namespace="9ebcc849-5490-4d31-b288-a6b6c640542c"/>
    <xsd:import namespace="9118954e-e3f9-4025-b649-a9286eea250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bcc849-5490-4d31-b288-a6b6c640542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1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a835d516-5233-4ed5-a385-23ee544f935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18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118954e-e3f9-4025-b649-a9286eea2501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72a264ae-ebb3-4777-9352-b7b0196eca3d}" ma:internalName="TaxCatchAll" ma:showField="CatchAllData" ma:web="9118954e-e3f9-4025-b649-a9286eea250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ebcc849-5490-4d31-b288-a6b6c640542c">
      <Terms xmlns="http://schemas.microsoft.com/office/infopath/2007/PartnerControls"/>
    </lcf76f155ced4ddcb4097134ff3c332f>
    <TaxCatchAll xmlns="9118954e-e3f9-4025-b649-a9286eea2501" xsi:nil="true"/>
  </documentManagement>
</p:properties>
</file>

<file path=customXml/itemProps1.xml><?xml version="1.0" encoding="utf-8"?>
<ds:datastoreItem xmlns:ds="http://schemas.openxmlformats.org/officeDocument/2006/customXml" ds:itemID="{D87713BC-FD55-4BB0-9DBA-DA38DE2959F2}"/>
</file>

<file path=customXml/itemProps2.xml><?xml version="1.0" encoding="utf-8"?>
<ds:datastoreItem xmlns:ds="http://schemas.openxmlformats.org/officeDocument/2006/customXml" ds:itemID="{9A6C4EAB-5E5C-4B81-8D90-C31351CB3158}"/>
</file>

<file path=customXml/itemProps3.xml><?xml version="1.0" encoding="utf-8"?>
<ds:datastoreItem xmlns:ds="http://schemas.openxmlformats.org/officeDocument/2006/customXml" ds:itemID="{8B78F91D-61B6-49C9-AB4A-5CF0AD250239}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Jon Brunskill</dc:creator>
  <dcterms:created xsi:type="dcterms:W3CDTF">2017-10-15T20:56:30Z</dcterms:creat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0x01010025F30EE246AF7641A69A541A1C23F3AE</vt:lpwstr>
  </property>
  <property fmtid="{D5CDD505-2E9C-101B-9397-08002B2CF9AE}" pid="3" name="Order">
    <vt:r8>10700</vt:r8>
  </property>
</Properties>
</file>